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501" r:id="rId2"/>
    <p:sldId id="504" r:id="rId3"/>
    <p:sldId id="506" r:id="rId4"/>
    <p:sldId id="508" r:id="rId5"/>
  </p:sldIdLst>
  <p:sldSz cx="9144000" cy="6858000" type="screen4x3"/>
  <p:notesSz cx="6797675" cy="9926638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itchFamily="34" charset="0"/>
        <a:ea typeface="+mn-ea"/>
        <a:cs typeface="TH SarabunPSK" pitchFamily="34" charset="-34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itchFamily="34" charset="0"/>
        <a:ea typeface="+mn-ea"/>
        <a:cs typeface="TH SarabunPSK" pitchFamily="34" charset="-34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itchFamily="34" charset="0"/>
        <a:ea typeface="+mn-ea"/>
        <a:cs typeface="TH SarabunPSK" pitchFamily="34" charset="-34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itchFamily="34" charset="0"/>
        <a:ea typeface="+mn-ea"/>
        <a:cs typeface="TH SarabunPSK" pitchFamily="34" charset="-34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itchFamily="34" charset="0"/>
        <a:ea typeface="+mn-ea"/>
        <a:cs typeface="TH SarabunPSK" pitchFamily="34" charset="-34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itchFamily="34" charset="0"/>
        <a:ea typeface="+mn-ea"/>
        <a:cs typeface="TH SarabunPSK" pitchFamily="34" charset="-34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itchFamily="34" charset="0"/>
        <a:ea typeface="+mn-ea"/>
        <a:cs typeface="TH SarabunPSK" pitchFamily="34" charset="-34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itchFamily="34" charset="0"/>
        <a:ea typeface="+mn-ea"/>
        <a:cs typeface="TH SarabunPSK" pitchFamily="34" charset="-34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itchFamily="34" charset="0"/>
        <a:ea typeface="+mn-ea"/>
        <a:cs typeface="TH SarabunPSK" pitchFamily="34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1A06"/>
    <a:srgbClr val="2C302D"/>
    <a:srgbClr val="333399"/>
    <a:srgbClr val="FFFFCC"/>
    <a:srgbClr val="FF3399"/>
    <a:srgbClr val="0000FF"/>
    <a:srgbClr val="66FF33"/>
    <a:srgbClr val="FF00FF"/>
    <a:srgbClr val="FF33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75" autoAdjust="0"/>
    <p:restoredTop sz="94671" autoAdjust="0"/>
  </p:normalViewPr>
  <p:slideViewPr>
    <p:cSldViewPr>
      <p:cViewPr>
        <p:scale>
          <a:sx n="80" d="100"/>
          <a:sy n="80" d="100"/>
        </p:scale>
        <p:origin x="-312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27" tIns="47764" rIns="95527" bIns="47764" numCol="1" anchor="t" anchorCtr="0" compatLnSpc="1">
            <a:prstTxWarp prst="textNoShape">
              <a:avLst/>
            </a:prstTxWarp>
          </a:bodyPr>
          <a:lstStyle>
            <a:lvl1pPr defTabSz="955437">
              <a:defRPr sz="1300">
                <a:cs typeface="Angsana New" pitchFamily="18" charset="-34"/>
              </a:defRPr>
            </a:lvl1pPr>
          </a:lstStyle>
          <a:p>
            <a:endParaRPr lang="th-TH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3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27" tIns="47764" rIns="95527" bIns="47764" numCol="1" anchor="t" anchorCtr="0" compatLnSpc="1">
            <a:prstTxWarp prst="textNoShape">
              <a:avLst/>
            </a:prstTxWarp>
          </a:bodyPr>
          <a:lstStyle>
            <a:lvl1pPr algn="r" defTabSz="955437">
              <a:defRPr sz="1300">
                <a:cs typeface="Angsana New" pitchFamily="18" charset="-34"/>
              </a:defRPr>
            </a:lvl1pPr>
          </a:lstStyle>
          <a:p>
            <a:endParaRPr lang="th-TH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7768"/>
            <a:ext cx="2945862" cy="497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27" tIns="47764" rIns="95527" bIns="47764" numCol="1" anchor="b" anchorCtr="0" compatLnSpc="1">
            <a:prstTxWarp prst="textNoShape">
              <a:avLst/>
            </a:prstTxWarp>
          </a:bodyPr>
          <a:lstStyle>
            <a:lvl1pPr defTabSz="955437">
              <a:defRPr sz="1300">
                <a:cs typeface="Angsana New" pitchFamily="18" charset="-34"/>
              </a:defRPr>
            </a:lvl1pPr>
          </a:lstStyle>
          <a:p>
            <a:endParaRPr lang="th-TH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427768"/>
            <a:ext cx="2945862" cy="497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27" tIns="47764" rIns="95527" bIns="47764" numCol="1" anchor="b" anchorCtr="0" compatLnSpc="1">
            <a:prstTxWarp prst="textNoShape">
              <a:avLst/>
            </a:prstTxWarp>
          </a:bodyPr>
          <a:lstStyle>
            <a:lvl1pPr algn="r" defTabSz="955437">
              <a:defRPr sz="1300">
                <a:cs typeface="Angsana New" pitchFamily="18" charset="-34"/>
              </a:defRPr>
            </a:lvl1pPr>
          </a:lstStyle>
          <a:p>
            <a:fld id="{C2411ECA-2F29-4AAC-AA35-4AA872031EB8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9605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27" tIns="47764" rIns="95527" bIns="47764" numCol="1" anchor="t" anchorCtr="0" compatLnSpc="1">
            <a:prstTxWarp prst="textNoShape">
              <a:avLst/>
            </a:prstTxWarp>
          </a:bodyPr>
          <a:lstStyle>
            <a:lvl1pPr defTabSz="955437">
              <a:defRPr sz="1300">
                <a:cs typeface="Angsana New" pitchFamily="18" charset="-34"/>
              </a:defRPr>
            </a:lvl1pPr>
          </a:lstStyle>
          <a:p>
            <a:endParaRPr lang="th-TH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4" y="3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27" tIns="47764" rIns="95527" bIns="47764" numCol="1" anchor="t" anchorCtr="0" compatLnSpc="1">
            <a:prstTxWarp prst="textNoShape">
              <a:avLst/>
            </a:prstTxWarp>
          </a:bodyPr>
          <a:lstStyle>
            <a:lvl1pPr algn="r" defTabSz="955437">
              <a:defRPr sz="1300">
                <a:cs typeface="Angsana New" pitchFamily="18" charset="-34"/>
              </a:defRPr>
            </a:lvl1pPr>
          </a:lstStyle>
          <a:p>
            <a:endParaRPr lang="th-TH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7287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984" y="4716195"/>
            <a:ext cx="5437228" cy="446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27" tIns="47764" rIns="95527" bIns="477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7768"/>
            <a:ext cx="2945862" cy="497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27" tIns="47764" rIns="95527" bIns="47764" numCol="1" anchor="b" anchorCtr="0" compatLnSpc="1">
            <a:prstTxWarp prst="textNoShape">
              <a:avLst/>
            </a:prstTxWarp>
          </a:bodyPr>
          <a:lstStyle>
            <a:lvl1pPr defTabSz="955437">
              <a:defRPr sz="1300">
                <a:cs typeface="Angsana New" pitchFamily="18" charset="-34"/>
              </a:defRPr>
            </a:lvl1pPr>
          </a:lstStyle>
          <a:p>
            <a:endParaRPr lang="th-TH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4" y="9427768"/>
            <a:ext cx="2945862" cy="497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27" tIns="47764" rIns="95527" bIns="47764" numCol="1" anchor="b" anchorCtr="0" compatLnSpc="1">
            <a:prstTxWarp prst="textNoShape">
              <a:avLst/>
            </a:prstTxWarp>
          </a:bodyPr>
          <a:lstStyle>
            <a:lvl1pPr algn="r" defTabSz="955437">
              <a:defRPr sz="1300">
                <a:cs typeface="Angsana New" pitchFamily="18" charset="-34"/>
              </a:defRPr>
            </a:lvl1pPr>
          </a:lstStyle>
          <a:p>
            <a:fld id="{010098C7-0360-446B-8E2E-826F1DB8C140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1928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31BCD-1992-4BB7-B5EA-80EF0965475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43BB-9A84-48B3-B48D-F91A0B092C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5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94BC-13E7-4B98-B22F-C3909C19971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43BB-9A84-48B3-B48D-F91A0B092C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912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E64B-AB19-414D-8798-66C1904AFE1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43BB-9A84-48B3-B48D-F91A0B092C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86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E016-6898-49DD-B12F-7AEFA3D973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43BB-9A84-48B3-B48D-F91A0B092C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280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84F2-6959-4544-9CE4-46A17BC0BF4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43BB-9A84-48B3-B48D-F91A0B092C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78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B3AE-4C3C-4AA0-A35D-3470CCEA58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43BB-9A84-48B3-B48D-F91A0B092C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52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4E27-8916-48DC-970F-CAC3BA3A95C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43BB-9A84-48B3-B48D-F91A0B092C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7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B728-0E38-4D9D-B456-D6E983B5C6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43BB-9A84-48B3-B48D-F91A0B092C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985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B01-8FC8-489F-9F49-AB7735EA9A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43BB-9A84-48B3-B48D-F91A0B092C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58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7948-629D-4B4B-AAE9-F30B9422930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43BB-9A84-48B3-B48D-F91A0B092C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656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9E01-8BE6-4353-88BA-D503566E68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43BB-9A84-48B3-B48D-F91A0B092C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496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859C7D2-2545-42E8-B12E-E43724BA7C3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Angsana New" pitchFamily="18" charset="-34"/>
              </a:rPr>
              <a:t>9/30/2013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B7E43BB-9A84-48B3-B48D-F91A0B092CA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Angsana New" pitchFamily="18" charset="-3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1730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6"/>
          <p:cNvSpPr txBox="1">
            <a:spLocks noChangeArrowheads="1"/>
          </p:cNvSpPr>
          <p:nvPr/>
        </p:nvSpPr>
        <p:spPr bwMode="auto">
          <a:xfrm>
            <a:off x="179388" y="-26988"/>
            <a:ext cx="8964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 algn="ctr"/>
            <a:r>
              <a:rPr lang="th-TH" sz="2400" b="1" u="sng" dirty="0" smtClean="0">
                <a:solidFill>
                  <a:prstClr val="black"/>
                </a:solidFill>
                <a:latin typeface="TH SarabunPSK" pitchFamily="34" charset="-34"/>
              </a:rPr>
              <a:t>ประเด็นยุทธศาสตร์ที่ ๑ </a:t>
            </a:r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</a:rPr>
              <a:t>พัฒนาคุณภาพแหล่งท่องเที่ยว และการบริการ สู่มาตรฐานสากล</a:t>
            </a:r>
          </a:p>
        </p:txBody>
      </p:sp>
      <p:sp>
        <p:nvSpPr>
          <p:cNvPr id="29708" name="AutoShape 4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5725" y="3452813"/>
            <a:ext cx="1025525" cy="1071562"/>
          </a:xfrm>
          <a:prstGeom prst="flowChartDocumen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prstClr val="black"/>
                </a:solidFill>
                <a:latin typeface="TH SarabunPSK" pitchFamily="34" charset="-34"/>
              </a:rPr>
              <a:t>โครงการหลัก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prstClr val="black"/>
                </a:solidFill>
                <a:latin typeface="TH SarabunPSK" pitchFamily="34" charset="-34"/>
              </a:rPr>
              <a:t> </a:t>
            </a:r>
          </a:p>
        </p:txBody>
      </p:sp>
      <p:sp>
        <p:nvSpPr>
          <p:cNvPr id="29719" name="AutoShape 23"/>
          <p:cNvSpPr>
            <a:spLocks noChangeArrowheads="1"/>
          </p:cNvSpPr>
          <p:nvPr/>
        </p:nvSpPr>
        <p:spPr bwMode="auto">
          <a:xfrm>
            <a:off x="1406525" y="1700213"/>
            <a:ext cx="2217738" cy="973137"/>
          </a:xfrm>
          <a:prstGeom prst="flowChartTerminator">
            <a:avLst/>
          </a:prstGeom>
          <a:solidFill>
            <a:srgbClr val="66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๑.๑ ส่งเสริมการพัฒนาและฟื้นฟูแหล่ง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ท่องเที่ยวที่มีศักยภาพด้านการเรียนรู้ทาง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ประวัติศาสตร์โดยการมีส่วนร่วมของชุมชน</a:t>
            </a:r>
          </a:p>
        </p:txBody>
      </p:sp>
      <p:sp>
        <p:nvSpPr>
          <p:cNvPr id="27" name="AutoShape 32"/>
          <p:cNvSpPr>
            <a:spLocks noChangeArrowheads="1"/>
          </p:cNvSpPr>
          <p:nvPr/>
        </p:nvSpPr>
        <p:spPr bwMode="auto">
          <a:xfrm>
            <a:off x="1493838" y="1095375"/>
            <a:ext cx="6840537" cy="50482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533400" indent="-5334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ร้อยละของรายได้จากการท่องเที่ยวที่เพิ่มขึ้น (ร้อยละ ๕)</a:t>
            </a:r>
          </a:p>
        </p:txBody>
      </p:sp>
      <p:sp>
        <p:nvSpPr>
          <p:cNvPr id="28" name="AutoShape 17"/>
          <p:cNvSpPr>
            <a:spLocks noChangeArrowheads="1"/>
          </p:cNvSpPr>
          <p:nvPr/>
        </p:nvSpPr>
        <p:spPr bwMode="auto">
          <a:xfrm>
            <a:off x="14288" y="1095375"/>
            <a:ext cx="1298575" cy="433388"/>
          </a:xfrm>
          <a:prstGeom prst="chevron">
            <a:avLst>
              <a:gd name="adj" fmla="val 29709"/>
            </a:avLst>
          </a:prstGeom>
          <a:solidFill>
            <a:srgbClr val="7030A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white"/>
                </a:solidFill>
                <a:latin typeface="Calibri"/>
              </a:rPr>
              <a:t>ตัวชี้วัดจังหวัด</a:t>
            </a:r>
          </a:p>
        </p:txBody>
      </p:sp>
      <p:sp>
        <p:nvSpPr>
          <p:cNvPr id="29" name="AutoShape 17"/>
          <p:cNvSpPr>
            <a:spLocks noChangeArrowheads="1"/>
          </p:cNvSpPr>
          <p:nvPr/>
        </p:nvSpPr>
        <p:spPr bwMode="auto">
          <a:xfrm>
            <a:off x="85725" y="1787525"/>
            <a:ext cx="1298575" cy="560388"/>
          </a:xfrm>
          <a:prstGeom prst="chevron">
            <a:avLst>
              <a:gd name="adj" fmla="val 29709"/>
            </a:avLst>
          </a:prstGeom>
          <a:solidFill>
            <a:srgbClr val="7030A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white"/>
                </a:solidFill>
                <a:latin typeface="Calibri"/>
              </a:rPr>
              <a:t>กลยุทธ์</a:t>
            </a:r>
          </a:p>
        </p:txBody>
      </p:sp>
      <p:sp>
        <p:nvSpPr>
          <p:cNvPr id="30" name="AutoShape 23"/>
          <p:cNvSpPr>
            <a:spLocks noChangeArrowheads="1"/>
          </p:cNvSpPr>
          <p:nvPr/>
        </p:nvSpPr>
        <p:spPr bwMode="auto">
          <a:xfrm>
            <a:off x="3695700" y="1727200"/>
            <a:ext cx="1800225" cy="950913"/>
          </a:xfrm>
          <a:prstGeom prst="flowChartTerminator">
            <a:avLst/>
          </a:prstGeom>
          <a:solidFill>
            <a:srgbClr val="66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PSK" pitchFamily="34" charset="-34"/>
                <a:cs typeface="Cordia New"/>
              </a:rPr>
              <a:t>๑.๒ พัฒนา</a:t>
            </a:r>
            <a:r>
              <a:rPr lang="th-TH" sz="1200" b="1" dirty="0" smtClean="0">
                <a:solidFill>
                  <a:prstClr val="black"/>
                </a:solidFill>
                <a:latin typeface="TH SarabunPSK" pitchFamily="34" charset="-34"/>
                <a:cs typeface="Cordia New"/>
              </a:rPr>
              <a:t>สิ่ง</a:t>
            </a:r>
            <a:r>
              <a:rPr lang="th-TH" sz="1200" b="1" dirty="0">
                <a:solidFill>
                  <a:prstClr val="black"/>
                </a:solidFill>
                <a:latin typeface="TH SarabunPSK" pitchFamily="34" charset="-34"/>
                <a:cs typeface="Cordia New"/>
              </a:rPr>
              <a:t>อำนวยความสะดวก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PSK" pitchFamily="34" charset="-34"/>
                <a:cs typeface="Cordia New"/>
              </a:rPr>
              <a:t>ในการเดินทางและเยี่ยมชมแหล่ง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PSK" pitchFamily="34" charset="-34"/>
                <a:cs typeface="Cordia New"/>
              </a:rPr>
              <a:t>ท่องเที่ยวให้ได้มาตรฐานสากล</a:t>
            </a:r>
            <a:endParaRPr lang="th-TH" sz="1200" b="1" dirty="0">
              <a:solidFill>
                <a:prstClr val="black"/>
              </a:solidFill>
              <a:latin typeface="TH SarabunIT๙" pitchFamily="34" charset="-34"/>
              <a:cs typeface="Cordia New"/>
            </a:endParaRPr>
          </a:p>
        </p:txBody>
      </p:sp>
      <p:sp>
        <p:nvSpPr>
          <p:cNvPr id="33" name="AutoShape 32"/>
          <p:cNvSpPr>
            <a:spLocks noChangeArrowheads="1"/>
          </p:cNvSpPr>
          <p:nvPr/>
        </p:nvSpPr>
        <p:spPr bwMode="auto">
          <a:xfrm>
            <a:off x="1512888" y="504825"/>
            <a:ext cx="6840537" cy="50482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black"/>
                </a:solidFill>
                <a:latin typeface="TH SarabunPSK" pitchFamily="34" charset="-34"/>
                <a:cs typeface="Cordia New"/>
              </a:rPr>
              <a:t>เพิ่มมูลค่าด้านการท่องเที่ยวทางประวัติศาสตร์</a:t>
            </a:r>
          </a:p>
        </p:txBody>
      </p:sp>
      <p:sp>
        <p:nvSpPr>
          <p:cNvPr id="34" name="AutoShape 17"/>
          <p:cNvSpPr>
            <a:spLocks noChangeArrowheads="1"/>
          </p:cNvSpPr>
          <p:nvPr/>
        </p:nvSpPr>
        <p:spPr bwMode="auto">
          <a:xfrm>
            <a:off x="42863" y="490538"/>
            <a:ext cx="1298575" cy="461962"/>
          </a:xfrm>
          <a:prstGeom prst="chevron">
            <a:avLst>
              <a:gd name="adj" fmla="val 29709"/>
            </a:avLst>
          </a:prstGeom>
          <a:solidFill>
            <a:srgbClr val="7030A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white"/>
                </a:solidFill>
                <a:latin typeface="Calibri"/>
              </a:rPr>
              <a:t>เป้าประสงค์</a:t>
            </a:r>
          </a:p>
        </p:txBody>
      </p:sp>
      <p:sp>
        <p:nvSpPr>
          <p:cNvPr id="35" name="AutoShape 23"/>
          <p:cNvSpPr>
            <a:spLocks noChangeArrowheads="1"/>
          </p:cNvSpPr>
          <p:nvPr/>
        </p:nvSpPr>
        <p:spPr bwMode="auto">
          <a:xfrm>
            <a:off x="5514975" y="1727200"/>
            <a:ext cx="1720850" cy="950913"/>
          </a:xfrm>
          <a:prstGeom prst="flowChartTerminator">
            <a:avLst/>
          </a:prstGeom>
          <a:solidFill>
            <a:srgbClr val="66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๑.๓ พัฒนาคุณภาพการให้บริการ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ของบุคลากรด้านการท่องเที่ยว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ให้ได้มาตรฐานสากล</a:t>
            </a:r>
            <a:endParaRPr lang="en-US" sz="1200" b="1" dirty="0">
              <a:solidFill>
                <a:prstClr val="black"/>
              </a:solidFill>
              <a:latin typeface="TH SarabunIT๙" pitchFamily="34" charset="-34"/>
              <a:cs typeface="Angsana New" pitchFamily="18" charset="-34"/>
            </a:endParaRPr>
          </a:p>
        </p:txBody>
      </p:sp>
      <p:sp>
        <p:nvSpPr>
          <p:cNvPr id="36" name="AutoShape 23"/>
          <p:cNvSpPr>
            <a:spLocks noChangeArrowheads="1"/>
          </p:cNvSpPr>
          <p:nvPr/>
        </p:nvSpPr>
        <p:spPr bwMode="auto">
          <a:xfrm>
            <a:off x="7235825" y="1700213"/>
            <a:ext cx="1908175" cy="950912"/>
          </a:xfrm>
          <a:prstGeom prst="flowChartTerminator">
            <a:avLst/>
          </a:prstGeom>
          <a:solidFill>
            <a:srgbClr val="66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๑.๔ ส่งเสริมการจัดกิจกรรมการ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ท่องเที่ยวด้านประวัติศาสตร์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งานประเพณี และการประชาสัมพันธ์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เชิงรุกด้านการท่องเที่ยว</a:t>
            </a:r>
          </a:p>
        </p:txBody>
      </p:sp>
      <p:sp>
        <p:nvSpPr>
          <p:cNvPr id="37" name="AutoShape 32"/>
          <p:cNvSpPr>
            <a:spLocks noChangeArrowheads="1"/>
          </p:cNvSpPr>
          <p:nvPr/>
        </p:nvSpPr>
        <p:spPr bwMode="auto">
          <a:xfrm>
            <a:off x="1259632" y="3289300"/>
            <a:ext cx="2146300" cy="137636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โครงการปรับปรุงภูมิทัศน์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และพัฒนาแหล่งท่องเที่ยว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   ทางประวัติศาสตร์  </a:t>
            </a:r>
          </a:p>
          <a:p>
            <a:pPr marL="533400" indent="-5334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800" b="1" dirty="0">
              <a:solidFill>
                <a:prstClr val="black"/>
              </a:solidFill>
              <a:latin typeface="TH SarabunIT๙" pitchFamily="34" charset="-34"/>
              <a:cs typeface="Cordia New"/>
            </a:endParaRPr>
          </a:p>
        </p:txBody>
      </p:sp>
      <p:sp>
        <p:nvSpPr>
          <p:cNvPr id="38" name="AutoShape 32"/>
          <p:cNvSpPr>
            <a:spLocks noChangeArrowheads="1"/>
          </p:cNvSpPr>
          <p:nvPr/>
        </p:nvSpPr>
        <p:spPr bwMode="auto">
          <a:xfrm>
            <a:off x="6381725" y="3300412"/>
            <a:ext cx="2294731" cy="137636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โครงการส่งเสริม</a:t>
            </a:r>
            <a:b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</a:b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การท่องเที่ยว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 smtClean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จังหวัดพระนครศรีอยุธยา</a:t>
            </a:r>
            <a:endParaRPr lang="th-TH" sz="1800" b="1" dirty="0">
              <a:solidFill>
                <a:prstClr val="black"/>
              </a:solidFill>
              <a:latin typeface="TH SarabunIT๙" pitchFamily="34" charset="-34"/>
              <a:cs typeface="Cordia New"/>
            </a:endParaRPr>
          </a:p>
        </p:txBody>
      </p:sp>
      <p:sp>
        <p:nvSpPr>
          <p:cNvPr id="39" name="AutoShape 32"/>
          <p:cNvSpPr>
            <a:spLocks noChangeArrowheads="1"/>
          </p:cNvSpPr>
          <p:nvPr/>
        </p:nvSpPr>
        <p:spPr bwMode="auto">
          <a:xfrm>
            <a:off x="3488169" y="3300412"/>
            <a:ext cx="2447925" cy="137636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โครงการเสริมสร้างความสะดวก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และความปลอดภัยในการเดินทาง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และการเยี่ยมชมแหล่งท่องเที่ยว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ของจังหวัดพระนครศรีอยุธยา</a:t>
            </a:r>
          </a:p>
        </p:txBody>
      </p:sp>
      <p:cxnSp>
        <p:nvCxnSpPr>
          <p:cNvPr id="8" name="ลูกศรเชื่อมต่อแบบตรง 7"/>
          <p:cNvCxnSpPr/>
          <p:nvPr/>
        </p:nvCxnSpPr>
        <p:spPr>
          <a:xfrm>
            <a:off x="6660232" y="2678113"/>
            <a:ext cx="0" cy="662974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ลูกศรเชื่อมต่อแบบตรง 9"/>
          <p:cNvCxnSpPr>
            <a:stCxn id="29719" idx="2"/>
          </p:cNvCxnSpPr>
          <p:nvPr/>
        </p:nvCxnSpPr>
        <p:spPr>
          <a:xfrm flipH="1">
            <a:off x="2514600" y="2673350"/>
            <a:ext cx="794" cy="615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ลูกศรเชื่อมต่อแบบตรง 43"/>
          <p:cNvCxnSpPr>
            <a:stCxn id="30" idx="2"/>
          </p:cNvCxnSpPr>
          <p:nvPr/>
        </p:nvCxnSpPr>
        <p:spPr>
          <a:xfrm flipH="1">
            <a:off x="4595812" y="2678113"/>
            <a:ext cx="1" cy="622299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ลูกศรเชื่อมต่อแบบตรง 44"/>
          <p:cNvCxnSpPr/>
          <p:nvPr/>
        </p:nvCxnSpPr>
        <p:spPr>
          <a:xfrm>
            <a:off x="8251496" y="2701625"/>
            <a:ext cx="0" cy="6394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ตัวแทนหมายเลขภาพนิ่ง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43BB-9A84-48B3-B48D-F91A0B092C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3779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6"/>
          <p:cNvSpPr txBox="1">
            <a:spLocks noChangeArrowheads="1"/>
          </p:cNvSpPr>
          <p:nvPr/>
        </p:nvSpPr>
        <p:spPr bwMode="auto">
          <a:xfrm>
            <a:off x="179388" y="-26988"/>
            <a:ext cx="8964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 algn="ctr"/>
            <a:r>
              <a:rPr lang="th-TH" sz="2400" b="1" u="sng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ประเด็นยุทธศาสตร์ที่ 2</a:t>
            </a:r>
            <a:r>
              <a:rPr lang="th-TH" sz="2400" b="1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พัฒนาเมือง และชุมชนให้น่าอยู่ </a:t>
            </a:r>
          </a:p>
        </p:txBody>
      </p:sp>
      <p:sp>
        <p:nvSpPr>
          <p:cNvPr id="29708" name="AutoShape 4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79388" y="3933825"/>
            <a:ext cx="1025525" cy="1069975"/>
          </a:xfrm>
          <a:prstGeom prst="flowChartDocumen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prstClr val="black"/>
                </a:solidFill>
                <a:latin typeface="TH SarabunPSK" pitchFamily="34" charset="-34"/>
              </a:rPr>
              <a:t>โครงการหลัก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prstClr val="black"/>
                </a:solidFill>
                <a:latin typeface="TH SarabunPSK" pitchFamily="34" charset="-34"/>
              </a:rPr>
              <a:t> </a:t>
            </a:r>
          </a:p>
        </p:txBody>
      </p:sp>
      <p:sp>
        <p:nvSpPr>
          <p:cNvPr id="29719" name="AutoShape 23"/>
          <p:cNvSpPr>
            <a:spLocks noChangeArrowheads="1"/>
          </p:cNvSpPr>
          <p:nvPr/>
        </p:nvSpPr>
        <p:spPr bwMode="auto">
          <a:xfrm>
            <a:off x="1443038" y="2565400"/>
            <a:ext cx="1976437" cy="971550"/>
          </a:xfrm>
          <a:prstGeom prst="flowChartTerminator">
            <a:avLst/>
          </a:prstGeom>
          <a:solidFill>
            <a:srgbClr val="66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2.1 สนับสนุนการเพิ่มประสิทธิภาพการ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จัดการคุณภาพสิ่งแวดล้อม ในพื้นที่เสี่ยง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และได้รับผลกระทบ</a:t>
            </a:r>
            <a:endParaRPr lang="en-US" sz="12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7" name="AutoShape 32"/>
          <p:cNvSpPr>
            <a:spLocks noChangeArrowheads="1"/>
          </p:cNvSpPr>
          <p:nvPr/>
        </p:nvSpPr>
        <p:spPr bwMode="auto">
          <a:xfrm>
            <a:off x="1493838" y="1095375"/>
            <a:ext cx="6840537" cy="132556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1. ร้อยละความสำเร็จในการพัฒนาโครงสร้างพื้นฐาน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ให้มีมาตรฐานเพื่อการเป็นสังคมเมืองน่าอยู่ (ร้อยละ 10)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2. อัตราเพิ่มของหมู่บ้านและชุมชนสีขาว (ร้อยละ 5 ต่อปี</a:t>
            </a:r>
            <a:r>
              <a:rPr lang="th-TH" sz="14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spc="-1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3. </a:t>
            </a: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อัตราการเกิดขยะไม่เกิน 0.6 กิโลกรัม/คน/วัน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4. อัตราการเพิ่มค่าเฉลี่ย </a:t>
            </a:r>
            <a:r>
              <a:rPr lang="en-US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O-Net </a:t>
            </a: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มัธยมศึกษาปีที่ </a:t>
            </a:r>
            <a:r>
              <a:rPr lang="en-US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3 </a:t>
            </a: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ร้อยละ</a:t>
            </a:r>
            <a:r>
              <a:rPr lang="en-US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3 </a:t>
            </a: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ต่อปี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5. อัตราการจ่ายเงินช่วยเหลือผู้ประสบภัยลดลง ร้อยละ 5 ต่อปี</a:t>
            </a:r>
            <a:endParaRPr lang="th-TH" sz="1400" b="1" dirty="0">
              <a:solidFill>
                <a:prstClr val="black"/>
              </a:solidFill>
              <a:latin typeface="TH SarabunIT๙" pitchFamily="34" charset="-34"/>
              <a:cs typeface="Cordia New"/>
            </a:endParaRPr>
          </a:p>
        </p:txBody>
      </p:sp>
      <p:sp>
        <p:nvSpPr>
          <p:cNvPr id="28" name="AutoShape 17"/>
          <p:cNvSpPr>
            <a:spLocks noChangeArrowheads="1"/>
          </p:cNvSpPr>
          <p:nvPr/>
        </p:nvSpPr>
        <p:spPr bwMode="auto">
          <a:xfrm>
            <a:off x="104775" y="1557338"/>
            <a:ext cx="1298575" cy="431800"/>
          </a:xfrm>
          <a:prstGeom prst="chevron">
            <a:avLst>
              <a:gd name="adj" fmla="val 29709"/>
            </a:avLst>
          </a:prstGeom>
          <a:solidFill>
            <a:srgbClr val="7030A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white"/>
                </a:solidFill>
                <a:latin typeface="Calibri"/>
              </a:rPr>
              <a:t>ตัวชี้วัดจังหวัด</a:t>
            </a:r>
          </a:p>
        </p:txBody>
      </p:sp>
      <p:sp>
        <p:nvSpPr>
          <p:cNvPr id="29" name="AutoShape 17"/>
          <p:cNvSpPr>
            <a:spLocks noChangeArrowheads="1"/>
          </p:cNvSpPr>
          <p:nvPr/>
        </p:nvSpPr>
        <p:spPr bwMode="auto">
          <a:xfrm>
            <a:off x="44450" y="2759075"/>
            <a:ext cx="1298575" cy="561975"/>
          </a:xfrm>
          <a:prstGeom prst="chevron">
            <a:avLst>
              <a:gd name="adj" fmla="val 29709"/>
            </a:avLst>
          </a:prstGeom>
          <a:solidFill>
            <a:srgbClr val="7030A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white"/>
                </a:solidFill>
                <a:latin typeface="Calibri"/>
              </a:rPr>
              <a:t>กลยุทธ์</a:t>
            </a:r>
          </a:p>
        </p:txBody>
      </p:sp>
      <p:sp>
        <p:nvSpPr>
          <p:cNvPr id="30" name="AutoShape 23"/>
          <p:cNvSpPr>
            <a:spLocks noChangeArrowheads="1"/>
          </p:cNvSpPr>
          <p:nvPr/>
        </p:nvSpPr>
        <p:spPr bwMode="auto">
          <a:xfrm>
            <a:off x="3492500" y="2565400"/>
            <a:ext cx="2058988" cy="949325"/>
          </a:xfrm>
          <a:prstGeom prst="flowChartTerminator">
            <a:avLst/>
          </a:prstGeom>
          <a:solidFill>
            <a:srgbClr val="66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11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2.2 เพิ่มประสิทธิภาพกลไกและเครือข่ายทุกภาคส่วน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11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ในการยกระดับคุณภาพการศึกษา การสาธารณสุข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11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การป้องกันแก้ไขปัญหาสังคม การจราจร และจัดการ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11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สถานการณ์วิกฤต</a:t>
            </a:r>
            <a:endParaRPr lang="th-TH" sz="1200" b="1" dirty="0">
              <a:solidFill>
                <a:prstClr val="black"/>
              </a:solidFill>
              <a:latin typeface="TH SarabunIT๙" pitchFamily="34" charset="-34"/>
              <a:cs typeface="Cordia New"/>
            </a:endParaRPr>
          </a:p>
        </p:txBody>
      </p:sp>
      <p:sp>
        <p:nvSpPr>
          <p:cNvPr id="33" name="AutoShape 32"/>
          <p:cNvSpPr>
            <a:spLocks noChangeArrowheads="1"/>
          </p:cNvSpPr>
          <p:nvPr/>
        </p:nvSpPr>
        <p:spPr bwMode="auto">
          <a:xfrm>
            <a:off x="1512888" y="504825"/>
            <a:ext cx="6840537" cy="50482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ยกระดับคุณภาพชีวิตของประชาชน</a:t>
            </a:r>
            <a:endParaRPr lang="th-TH" sz="2400" b="1" dirty="0">
              <a:solidFill>
                <a:prstClr val="black"/>
              </a:solidFill>
              <a:latin typeface="TH SarabunPSK" pitchFamily="34" charset="-34"/>
              <a:cs typeface="Cordia New"/>
            </a:endParaRPr>
          </a:p>
        </p:txBody>
      </p:sp>
      <p:sp>
        <p:nvSpPr>
          <p:cNvPr id="34" name="AutoShape 17"/>
          <p:cNvSpPr>
            <a:spLocks noChangeArrowheads="1"/>
          </p:cNvSpPr>
          <p:nvPr/>
        </p:nvSpPr>
        <p:spPr bwMode="auto">
          <a:xfrm>
            <a:off x="42863" y="490538"/>
            <a:ext cx="1298575" cy="461962"/>
          </a:xfrm>
          <a:prstGeom prst="chevron">
            <a:avLst>
              <a:gd name="adj" fmla="val 29709"/>
            </a:avLst>
          </a:prstGeom>
          <a:solidFill>
            <a:srgbClr val="7030A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white"/>
                </a:solidFill>
                <a:latin typeface="Calibri"/>
              </a:rPr>
              <a:t>เป้าประสงค์</a:t>
            </a:r>
          </a:p>
        </p:txBody>
      </p:sp>
      <p:sp>
        <p:nvSpPr>
          <p:cNvPr id="35" name="AutoShape 23"/>
          <p:cNvSpPr>
            <a:spLocks noChangeArrowheads="1"/>
          </p:cNvSpPr>
          <p:nvPr/>
        </p:nvSpPr>
        <p:spPr bwMode="auto">
          <a:xfrm>
            <a:off x="5640388" y="2565400"/>
            <a:ext cx="1595437" cy="949325"/>
          </a:xfrm>
          <a:prstGeom prst="flowChartTerminator">
            <a:avLst/>
          </a:prstGeom>
          <a:solidFill>
            <a:srgbClr val="66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2.3 ส่งเสริมให้มีการใช้ประโยชน์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ในที่ดินอย่างเหมาะสม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และสอดคล้องกับการวางผังเมือง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อย่างมีประสิทธิภาพ</a:t>
            </a:r>
          </a:p>
        </p:txBody>
      </p:sp>
      <p:sp>
        <p:nvSpPr>
          <p:cNvPr id="36" name="AutoShape 23"/>
          <p:cNvSpPr>
            <a:spLocks noChangeArrowheads="1"/>
          </p:cNvSpPr>
          <p:nvPr/>
        </p:nvSpPr>
        <p:spPr bwMode="auto">
          <a:xfrm>
            <a:off x="7308850" y="2492375"/>
            <a:ext cx="1655763" cy="950913"/>
          </a:xfrm>
          <a:prstGeom prst="flowChartTerminator">
            <a:avLst/>
          </a:prstGeom>
          <a:solidFill>
            <a:srgbClr val="66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kern="1100" spc="-4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2.4 พัฒนาโครงสร้างพื้นฐานของ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kern="1100" spc="-4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ชุมชนให้น่าอยู่</a:t>
            </a:r>
            <a:endParaRPr lang="th-TH" sz="12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7" name="AutoShape 32"/>
          <p:cNvSpPr>
            <a:spLocks noChangeArrowheads="1"/>
          </p:cNvSpPr>
          <p:nvPr/>
        </p:nvSpPr>
        <p:spPr bwMode="auto">
          <a:xfrm>
            <a:off x="1343025" y="3787775"/>
            <a:ext cx="2076450" cy="28575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00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00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00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00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1.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โครงการพัฒนาศักยภาพ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การจัดการขยะมูลฝอยจากแหล่ง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กำเนิด</a:t>
            </a: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Cordia New"/>
              </a:rPr>
              <a:t>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prstClr val="black"/>
                </a:solidFill>
                <a:latin typeface="TH SarabunIT๙" pitchFamily="34" charset="-34"/>
                <a:cs typeface="Angsana New" pitchFamily="18" charset="-34"/>
              </a:rPr>
              <a:t>2.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 โครงการพัฒนาศักยภาพการ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บริหารธนาคารขยะ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3.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 โครงการระบบป้องกันน้ำท่วมชุมชน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และอุทยานประวัติศาสตร์ในเกาะเมือง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พระนครศรีอยุธยา   </a:t>
            </a:r>
            <a:r>
              <a:rPr lang="th-TH" sz="1200" b="1" spc="-50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(ของบประมาณ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50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กระทรวง/กรม )</a:t>
            </a:r>
            <a:br>
              <a:rPr lang="th-TH" sz="1200" b="1" spc="-50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en-US" sz="1200" b="1" spc="-50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4.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 โครงการเขื่อนป้องกันการกัด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เซาะตลิ่งในพื้นที่เสี่ยง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pc="-50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5.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 โครงการพัฒนาประสิทธิภาพการจัดการ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ส่งแวดล้อมโดยการมีส่วนร่วมของชุมชน 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ในการติดตามตรวจสอบปัญหาฝุ่นละออง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จากท่าเรือขนถ่ายสินค้า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200" b="1" spc="-50" dirty="0">
              <a:solidFill>
                <a:srgbClr val="00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200" b="1" dirty="0">
              <a:solidFill>
                <a:prstClr val="black"/>
              </a:solidFill>
              <a:latin typeface="TH SarabunIT๙" pitchFamily="34" charset="-34"/>
              <a:cs typeface="Cordia New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200" b="1" dirty="0">
              <a:solidFill>
                <a:prstClr val="black"/>
              </a:solidFill>
              <a:latin typeface="TH SarabunIT๙" pitchFamily="34" charset="-34"/>
              <a:cs typeface="Cordia New"/>
            </a:endParaRPr>
          </a:p>
          <a:p>
            <a:pPr marL="533400" indent="-5334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800" b="1" dirty="0">
              <a:solidFill>
                <a:prstClr val="black"/>
              </a:solidFill>
              <a:latin typeface="TH SarabunIT๙" pitchFamily="34" charset="-34"/>
              <a:cs typeface="Cordia New"/>
            </a:endParaRPr>
          </a:p>
        </p:txBody>
      </p:sp>
      <p:sp>
        <p:nvSpPr>
          <p:cNvPr id="42" name="AutoShape 32"/>
          <p:cNvSpPr>
            <a:spLocks noChangeArrowheads="1"/>
          </p:cNvSpPr>
          <p:nvPr/>
        </p:nvSpPr>
        <p:spPr bwMode="auto">
          <a:xfrm>
            <a:off x="3530600" y="3829050"/>
            <a:ext cx="1824038" cy="27686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1.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โครงการเตรียมความพร้อมชุมชน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ในการรับมือกับสถานการณ์ภัยพิบัติ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2.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 โครงการป้องกันและแก้ไขปัญหา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อาชญากรรม </a:t>
            </a:r>
            <a:r>
              <a:rPr lang="th-TH" sz="1200" b="1" dirty="0" err="1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ยาเสพติด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แบบครบวงจร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3.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โครงการยกระดับคุณภาพการศึกษา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ด้านผลสัมฤทธิ์ผู้เรียน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4.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โครงการส่งเสริมและสร้างจิตสำนึก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แก้ไขปัญหาจราจร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5.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โครงการพัฒนาห้อง</a:t>
            </a:r>
            <a:r>
              <a:rPr lang="th-TH" sz="1200" b="1" dirty="0" err="1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แลป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ตรวจสาร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เสพติด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6.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โครงการแก้ไขปัญหา</a:t>
            </a:r>
            <a:r>
              <a:rPr lang="th-TH" sz="1200" b="1" dirty="0" err="1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ยาเสพติด</a:t>
            </a:r>
            <a:endParaRPr lang="th-TH" sz="1200" b="1" dirty="0">
              <a:solidFill>
                <a:srgbClr val="00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7.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โครงการสนับสนุนให้ประชาชน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มีความรู้ความเข้าใจในการพัฒนา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เพื่อเสริมสร้างความมั่นคงของชาติ</a:t>
            </a:r>
          </a:p>
        </p:txBody>
      </p:sp>
      <p:sp>
        <p:nvSpPr>
          <p:cNvPr id="46" name="AutoShape 32"/>
          <p:cNvSpPr>
            <a:spLocks noChangeArrowheads="1"/>
          </p:cNvSpPr>
          <p:nvPr/>
        </p:nvSpPr>
        <p:spPr bwMode="auto">
          <a:xfrm>
            <a:off x="5418138" y="3876675"/>
            <a:ext cx="1890712" cy="159067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1.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โครงการส่งเสริมการพัฒนาพื้นที่สีเขียว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2.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 โครงการพัฒนาเมือง โดยการ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จัดรูปที่ดิน บริเวณตำบลท่าหลวง 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อำเภอท่าเรือ</a:t>
            </a:r>
          </a:p>
        </p:txBody>
      </p:sp>
      <p:sp>
        <p:nvSpPr>
          <p:cNvPr id="47" name="AutoShape 32"/>
          <p:cNvSpPr>
            <a:spLocks noChangeArrowheads="1"/>
          </p:cNvSpPr>
          <p:nvPr/>
        </p:nvSpPr>
        <p:spPr bwMode="auto">
          <a:xfrm>
            <a:off x="7380288" y="3876675"/>
            <a:ext cx="1655762" cy="159067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1.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โครงการปรับปรุงภูมิทัศน์เส้นทาง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การเดินทางและพัฒนา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โครงสร้างพื้นฐาน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2.</a:t>
            </a: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โครงการปรับปรุงสภาพภูมิทัศน์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และส่งเสริมความปลอดภัย และ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อำนวยความสะดวกให้แก่ประชาชน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ในแหล่งท่องเที่ยวและสถานที่</a:t>
            </a:r>
            <a:b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ราชการ (โครงการสำรอง)</a:t>
            </a:r>
          </a:p>
        </p:txBody>
      </p:sp>
      <p:cxnSp>
        <p:nvCxnSpPr>
          <p:cNvPr id="48" name="ลูกศรเชื่อมต่อแบบตรง 47"/>
          <p:cNvCxnSpPr/>
          <p:nvPr/>
        </p:nvCxnSpPr>
        <p:spPr>
          <a:xfrm>
            <a:off x="2381250" y="3443288"/>
            <a:ext cx="0" cy="38893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ลูกศรเชื่อมต่อแบบตรง 48"/>
          <p:cNvCxnSpPr/>
          <p:nvPr/>
        </p:nvCxnSpPr>
        <p:spPr>
          <a:xfrm>
            <a:off x="4445000" y="3486150"/>
            <a:ext cx="0" cy="39052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ลูกศรเชื่อมต่อแบบตรง 49"/>
          <p:cNvCxnSpPr/>
          <p:nvPr/>
        </p:nvCxnSpPr>
        <p:spPr>
          <a:xfrm>
            <a:off x="6388100" y="3514725"/>
            <a:ext cx="0" cy="39052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ลูกศรเชื่อมต่อแบบตรง 50"/>
          <p:cNvCxnSpPr/>
          <p:nvPr/>
        </p:nvCxnSpPr>
        <p:spPr>
          <a:xfrm>
            <a:off x="8189913" y="3470275"/>
            <a:ext cx="0" cy="38893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1294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6"/>
          <p:cNvSpPr txBox="1">
            <a:spLocks noChangeArrowheads="1"/>
          </p:cNvSpPr>
          <p:nvPr/>
        </p:nvSpPr>
        <p:spPr bwMode="auto">
          <a:xfrm>
            <a:off x="179388" y="-26988"/>
            <a:ext cx="8964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 algn="ctr"/>
            <a:r>
              <a:rPr lang="th-TH" sz="2400" b="1" u="sng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ประเด็นยุทธศาสตร์ที่ 3</a:t>
            </a:r>
            <a:r>
              <a:rPr lang="th-TH" sz="2400" b="1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พัฒนาภาคการผลิต ภาคการค้าและบริการ เป็นมิตรกับสิ่งแวดล้อม </a:t>
            </a:r>
          </a:p>
        </p:txBody>
      </p:sp>
      <p:sp>
        <p:nvSpPr>
          <p:cNvPr id="29708" name="AutoShape 4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79388" y="3933825"/>
            <a:ext cx="1025525" cy="1069975"/>
          </a:xfrm>
          <a:prstGeom prst="flowChartDocumen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prstClr val="black"/>
                </a:solidFill>
                <a:latin typeface="TH SarabunPSK" pitchFamily="34" charset="-34"/>
              </a:rPr>
              <a:t>โครงการหลัก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prstClr val="black"/>
                </a:solidFill>
                <a:latin typeface="TH SarabunPSK" pitchFamily="34" charset="-34"/>
              </a:rPr>
              <a:t> </a:t>
            </a:r>
          </a:p>
        </p:txBody>
      </p:sp>
      <p:sp>
        <p:nvSpPr>
          <p:cNvPr id="29719" name="AutoShape 23"/>
          <p:cNvSpPr>
            <a:spLocks noChangeArrowheads="1"/>
          </p:cNvSpPr>
          <p:nvPr/>
        </p:nvSpPr>
        <p:spPr bwMode="auto">
          <a:xfrm>
            <a:off x="2028825" y="2586038"/>
            <a:ext cx="1409700" cy="820737"/>
          </a:xfrm>
          <a:prstGeom prst="flowChartTerminator">
            <a:avLst/>
          </a:prstGeom>
          <a:solidFill>
            <a:srgbClr val="66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3.1 ส่งเสริมอุตสาหกรรม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สีเขียว </a:t>
            </a:r>
            <a:endParaRPr lang="en-US" sz="14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7" name="AutoShape 32"/>
          <p:cNvSpPr>
            <a:spLocks noChangeArrowheads="1"/>
          </p:cNvSpPr>
          <p:nvPr/>
        </p:nvSpPr>
        <p:spPr bwMode="auto">
          <a:xfrm>
            <a:off x="1493838" y="1095375"/>
            <a:ext cx="6840537" cy="132556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1. ร้อยละที่เพิ่มขึ้นของการลงทุนภาคอุตสาหกรรมการค้า และบริการ (ร้อยละ 2.5)</a:t>
            </a:r>
            <a:endParaRPr lang="en-US" sz="1800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2</a:t>
            </a:r>
            <a:r>
              <a:rPr lang="th-TH" sz="18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ร้อยละที่เพิ่มขึ้นของเกษตรกร/แปลง/ฟาร์มที่ผ่าน มาตรฐานความปลอดภัยของจังหวัด (ร้อยละ 5)</a:t>
            </a:r>
            <a:endParaRPr lang="th-TH" sz="1800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3. อัตราเพิ่มขึ้นของสถานที่จำหน่ายสินค้า </a:t>
            </a:r>
            <a:r>
              <a:rPr lang="en-US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Q </a:t>
            </a: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และ ร้านอาหารที่ใช้สินค้า </a:t>
            </a:r>
            <a:r>
              <a:rPr lang="en-US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Q</a:t>
            </a: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เป็นวัตถุดิบ (ร้อยละ 10)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4.  ระดับความสำเร็จของการขับเคลื่อนกำลังคนภาคแรงงาน</a:t>
            </a:r>
          </a:p>
        </p:txBody>
      </p:sp>
      <p:sp>
        <p:nvSpPr>
          <p:cNvPr id="28" name="AutoShape 17"/>
          <p:cNvSpPr>
            <a:spLocks noChangeArrowheads="1"/>
          </p:cNvSpPr>
          <p:nvPr/>
        </p:nvSpPr>
        <p:spPr bwMode="auto">
          <a:xfrm>
            <a:off x="104775" y="1557338"/>
            <a:ext cx="1298575" cy="431800"/>
          </a:xfrm>
          <a:prstGeom prst="chevron">
            <a:avLst>
              <a:gd name="adj" fmla="val 29709"/>
            </a:avLst>
          </a:prstGeom>
          <a:solidFill>
            <a:srgbClr val="7030A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white"/>
                </a:solidFill>
                <a:latin typeface="Calibri"/>
              </a:rPr>
              <a:t>ตัวชี้วัดจังหวัด</a:t>
            </a:r>
          </a:p>
        </p:txBody>
      </p:sp>
      <p:sp>
        <p:nvSpPr>
          <p:cNvPr id="29" name="AutoShape 17"/>
          <p:cNvSpPr>
            <a:spLocks noChangeArrowheads="1"/>
          </p:cNvSpPr>
          <p:nvPr/>
        </p:nvSpPr>
        <p:spPr bwMode="auto">
          <a:xfrm>
            <a:off x="44450" y="2708275"/>
            <a:ext cx="1298575" cy="561975"/>
          </a:xfrm>
          <a:prstGeom prst="chevron">
            <a:avLst>
              <a:gd name="adj" fmla="val 29709"/>
            </a:avLst>
          </a:prstGeom>
          <a:solidFill>
            <a:srgbClr val="7030A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white"/>
                </a:solidFill>
                <a:latin typeface="Calibri"/>
              </a:rPr>
              <a:t>กลยุทธ์</a:t>
            </a:r>
          </a:p>
        </p:txBody>
      </p:sp>
      <p:sp>
        <p:nvSpPr>
          <p:cNvPr id="30" name="AutoShape 23"/>
          <p:cNvSpPr>
            <a:spLocks noChangeArrowheads="1"/>
          </p:cNvSpPr>
          <p:nvPr/>
        </p:nvSpPr>
        <p:spPr bwMode="auto">
          <a:xfrm>
            <a:off x="3635375" y="2551113"/>
            <a:ext cx="1603375" cy="949325"/>
          </a:xfrm>
          <a:prstGeom prst="flowChartTerminator">
            <a:avLst/>
          </a:prstGeom>
          <a:solidFill>
            <a:srgbClr val="66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3.2 ส่งเสริมเกษตรและการ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บริโภคอาหารปลอดภัย</a:t>
            </a:r>
            <a:endParaRPr lang="en-US" sz="14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3" name="AutoShape 32"/>
          <p:cNvSpPr>
            <a:spLocks noChangeArrowheads="1"/>
          </p:cNvSpPr>
          <p:nvPr/>
        </p:nvSpPr>
        <p:spPr bwMode="auto">
          <a:xfrm>
            <a:off x="1512888" y="504825"/>
            <a:ext cx="6840537" cy="50482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Cordia New"/>
              </a:rPr>
              <a:t>เพิ่มขีดความสามารถในการแข่งขัน</a:t>
            </a:r>
            <a:r>
              <a:rPr lang="th-TH" sz="2400" b="1" spc="-130" dirty="0">
                <a:solidFill>
                  <a:prstClr val="black"/>
                </a:solidFill>
                <a:latin typeface="TH SarabunPSK" pitchFamily="34" charset="-34"/>
                <a:cs typeface="Cordia New"/>
              </a:rPr>
              <a:t>ของสถานประกอบการ</a:t>
            </a:r>
            <a:endParaRPr lang="th-TH" sz="2400" b="1" dirty="0">
              <a:solidFill>
                <a:prstClr val="black"/>
              </a:solidFill>
              <a:latin typeface="TH SarabunPSK" pitchFamily="34" charset="-34"/>
              <a:cs typeface="Cordia New"/>
            </a:endParaRPr>
          </a:p>
        </p:txBody>
      </p:sp>
      <p:sp>
        <p:nvSpPr>
          <p:cNvPr id="34" name="AutoShape 17"/>
          <p:cNvSpPr>
            <a:spLocks noChangeArrowheads="1"/>
          </p:cNvSpPr>
          <p:nvPr/>
        </p:nvSpPr>
        <p:spPr bwMode="auto">
          <a:xfrm>
            <a:off x="42863" y="490538"/>
            <a:ext cx="1298575" cy="461962"/>
          </a:xfrm>
          <a:prstGeom prst="chevron">
            <a:avLst>
              <a:gd name="adj" fmla="val 29709"/>
            </a:avLst>
          </a:prstGeom>
          <a:solidFill>
            <a:srgbClr val="7030A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white"/>
                </a:solidFill>
                <a:latin typeface="Calibri"/>
              </a:rPr>
              <a:t>เป้าประสงค์</a:t>
            </a:r>
          </a:p>
        </p:txBody>
      </p:sp>
      <p:sp>
        <p:nvSpPr>
          <p:cNvPr id="35" name="AutoShape 23"/>
          <p:cNvSpPr>
            <a:spLocks noChangeArrowheads="1"/>
          </p:cNvSpPr>
          <p:nvPr/>
        </p:nvSpPr>
        <p:spPr bwMode="auto">
          <a:xfrm>
            <a:off x="5267325" y="2586038"/>
            <a:ext cx="2257425" cy="842962"/>
          </a:xfrm>
          <a:prstGeom prst="flowChartTerminator">
            <a:avLst/>
          </a:prstGeom>
          <a:solidFill>
            <a:srgbClr val="66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3.3 ยกระดับคุณภาพสินค้าและบริการของชุมชน</a:t>
            </a:r>
            <a:b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และสถานประกอบการ ให้ได้มาตรฐานที่เป็นมิตร</a:t>
            </a:r>
            <a:b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กับสิ่งแวดล้อม</a:t>
            </a:r>
          </a:p>
        </p:txBody>
      </p:sp>
      <p:sp>
        <p:nvSpPr>
          <p:cNvPr id="36" name="AutoShape 23"/>
          <p:cNvSpPr>
            <a:spLocks noChangeArrowheads="1"/>
          </p:cNvSpPr>
          <p:nvPr/>
        </p:nvSpPr>
        <p:spPr bwMode="auto">
          <a:xfrm>
            <a:off x="7667625" y="2551113"/>
            <a:ext cx="1441450" cy="877887"/>
          </a:xfrm>
          <a:prstGeom prst="flowChartTerminator">
            <a:avLst/>
          </a:prstGeom>
          <a:solidFill>
            <a:srgbClr val="66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3.4 พัฒนาศักยภาพและ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ส่งเสริมคุณภาพชีวิตของ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แรงงาน</a:t>
            </a:r>
            <a:b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</a:br>
            <a:endParaRPr lang="en-US" sz="14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7" name="AutoShape 32"/>
          <p:cNvSpPr>
            <a:spLocks noChangeArrowheads="1"/>
          </p:cNvSpPr>
          <p:nvPr/>
        </p:nvSpPr>
        <p:spPr bwMode="auto">
          <a:xfrm>
            <a:off x="4656138" y="3876675"/>
            <a:ext cx="862012" cy="122237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8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โครงการส่งเสริม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8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การผลิต การ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8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จำหน่ายสินค้า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8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เกษตรปลอดภัย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8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ครบวงจร</a:t>
            </a:r>
            <a:endParaRPr lang="en-US" sz="1200" b="1" spc="-80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533400" indent="-5334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800" b="1" dirty="0">
              <a:solidFill>
                <a:prstClr val="black"/>
              </a:solidFill>
              <a:latin typeface="TH SarabunIT๙" pitchFamily="34" charset="-34"/>
              <a:cs typeface="Cordia New"/>
            </a:endParaRPr>
          </a:p>
        </p:txBody>
      </p:sp>
      <p:sp>
        <p:nvSpPr>
          <p:cNvPr id="38" name="AutoShape 32"/>
          <p:cNvSpPr>
            <a:spLocks noChangeArrowheads="1"/>
          </p:cNvSpPr>
          <p:nvPr/>
        </p:nvSpPr>
        <p:spPr bwMode="auto">
          <a:xfrm>
            <a:off x="1304925" y="3711575"/>
            <a:ext cx="746125" cy="136207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โครงการเมือง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อุตสาหกรรม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เชิงนิเวศ</a:t>
            </a:r>
            <a:endParaRPr lang="th-TH" sz="1200" b="1" dirty="0">
              <a:solidFill>
                <a:prstClr val="black"/>
              </a:solidFill>
              <a:latin typeface="TH SarabunIT๙" pitchFamily="34" charset="-34"/>
              <a:cs typeface="Cordia New"/>
            </a:endParaRPr>
          </a:p>
        </p:txBody>
      </p:sp>
      <p:sp>
        <p:nvSpPr>
          <p:cNvPr id="39" name="AutoShape 32"/>
          <p:cNvSpPr>
            <a:spLocks noChangeArrowheads="1"/>
          </p:cNvSpPr>
          <p:nvPr/>
        </p:nvSpPr>
        <p:spPr bwMode="auto">
          <a:xfrm>
            <a:off x="2100263" y="3756025"/>
            <a:ext cx="1079500" cy="137636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โครงการการบริหาร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จัดการกาก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อุตสาหกรรมและ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วัสดุเหลือใช้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จากภาคการผลิต</a:t>
            </a:r>
          </a:p>
        </p:txBody>
      </p:sp>
      <p:sp>
        <p:nvSpPr>
          <p:cNvPr id="32" name="AutoShape 32"/>
          <p:cNvSpPr>
            <a:spLocks noChangeArrowheads="1"/>
          </p:cNvSpPr>
          <p:nvPr/>
        </p:nvSpPr>
        <p:spPr bwMode="auto">
          <a:xfrm>
            <a:off x="6084888" y="3803650"/>
            <a:ext cx="863600" cy="136842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โครงการพัฒนา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ศักยภาพการ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ผลิตชิ้นส่วน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และอุปกรณ์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ยานยนต์</a:t>
            </a:r>
            <a:endParaRPr lang="th-TH" sz="1200" b="1" spc="-50" dirty="0">
              <a:solidFill>
                <a:srgbClr val="00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1" name="AutoShape 32"/>
          <p:cNvSpPr>
            <a:spLocks noChangeArrowheads="1"/>
          </p:cNvSpPr>
          <p:nvPr/>
        </p:nvSpPr>
        <p:spPr bwMode="auto">
          <a:xfrm>
            <a:off x="7775575" y="3789363"/>
            <a:ext cx="1368425" cy="137477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โครงการขับเคลื่อน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ยุทธศาสตร์การ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พัฒนากำลังคนของ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ภาคแรงงานของ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จังหวัดพระนครศรีอยุธยา</a:t>
            </a:r>
          </a:p>
        </p:txBody>
      </p:sp>
      <p:sp>
        <p:nvSpPr>
          <p:cNvPr id="42" name="AutoShape 32"/>
          <p:cNvSpPr>
            <a:spLocks noChangeArrowheads="1"/>
          </p:cNvSpPr>
          <p:nvPr/>
        </p:nvSpPr>
        <p:spPr bwMode="auto">
          <a:xfrm>
            <a:off x="3284538" y="3795713"/>
            <a:ext cx="1152525" cy="137636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โครงการพัฒนา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และส่งเสริมการ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ใช้พลังงานทดแทน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และการใช้พลังงาน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อย่างมีประสิทธิภาพ</a:t>
            </a:r>
            <a:endParaRPr lang="th-TH" sz="1100" b="1" spc="-30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25" name="ลูกศรเชื่อมต่อแบบตรง 24"/>
          <p:cNvCxnSpPr/>
          <p:nvPr/>
        </p:nvCxnSpPr>
        <p:spPr>
          <a:xfrm>
            <a:off x="2733675" y="3400425"/>
            <a:ext cx="0" cy="38893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ลูกศรเชื่อมต่อแบบตรง 25"/>
          <p:cNvCxnSpPr/>
          <p:nvPr/>
        </p:nvCxnSpPr>
        <p:spPr>
          <a:xfrm>
            <a:off x="6562725" y="3429000"/>
            <a:ext cx="0" cy="38893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ลูกศรเชื่อมต่อแบบตรง 39"/>
          <p:cNvCxnSpPr/>
          <p:nvPr/>
        </p:nvCxnSpPr>
        <p:spPr>
          <a:xfrm>
            <a:off x="8447088" y="3406775"/>
            <a:ext cx="0" cy="38893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ลูกศรเชื่อมต่อแบบตรง 43"/>
          <p:cNvCxnSpPr/>
          <p:nvPr/>
        </p:nvCxnSpPr>
        <p:spPr>
          <a:xfrm>
            <a:off x="4933950" y="3482975"/>
            <a:ext cx="0" cy="39052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ลูกศรเชื่อมต่อแบบตรง 44"/>
          <p:cNvCxnSpPr/>
          <p:nvPr/>
        </p:nvCxnSpPr>
        <p:spPr>
          <a:xfrm flipH="1">
            <a:off x="1897063" y="3340100"/>
            <a:ext cx="263525" cy="39052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ลูกศรเชื่อมต่อแบบตรง 45"/>
          <p:cNvCxnSpPr/>
          <p:nvPr/>
        </p:nvCxnSpPr>
        <p:spPr>
          <a:xfrm>
            <a:off x="3309938" y="3365500"/>
            <a:ext cx="325437" cy="42386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43BB-9A84-48B3-B48D-F91A0B092C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385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6"/>
          <p:cNvSpPr txBox="1">
            <a:spLocks noChangeArrowheads="1"/>
          </p:cNvSpPr>
          <p:nvPr/>
        </p:nvSpPr>
        <p:spPr bwMode="auto">
          <a:xfrm>
            <a:off x="179388" y="-26988"/>
            <a:ext cx="8964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 algn="ctr"/>
            <a:r>
              <a:rPr lang="th-TH" sz="2400" b="1" u="sng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ประเด็นยุทธศาสตร์ที่ 4</a:t>
            </a:r>
            <a:r>
              <a:rPr lang="th-TH" sz="2400" b="1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ส่งเสริมการยกระดับประสิทธิภาพการบริหารจัดการขนส่งทางลำน้ำ</a:t>
            </a:r>
          </a:p>
        </p:txBody>
      </p:sp>
      <p:sp>
        <p:nvSpPr>
          <p:cNvPr id="29708" name="AutoShape 4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79388" y="3933825"/>
            <a:ext cx="1025525" cy="1069975"/>
          </a:xfrm>
          <a:prstGeom prst="flowChartDocumen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prstClr val="black"/>
                </a:solidFill>
                <a:latin typeface="TH SarabunPSK" pitchFamily="34" charset="-34"/>
              </a:rPr>
              <a:t>โครงการหลัก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prstClr val="black"/>
                </a:solidFill>
                <a:latin typeface="TH SarabunPSK" pitchFamily="34" charset="-34"/>
              </a:rPr>
              <a:t> </a:t>
            </a:r>
          </a:p>
        </p:txBody>
      </p:sp>
      <p:sp>
        <p:nvSpPr>
          <p:cNvPr id="29719" name="AutoShape 23"/>
          <p:cNvSpPr>
            <a:spLocks noChangeArrowheads="1"/>
          </p:cNvSpPr>
          <p:nvPr/>
        </p:nvSpPr>
        <p:spPr bwMode="auto">
          <a:xfrm>
            <a:off x="1422400" y="2276475"/>
            <a:ext cx="2070100" cy="865188"/>
          </a:xfrm>
          <a:prstGeom prst="flowChartTerminator">
            <a:avLst/>
          </a:prstGeom>
          <a:solidFill>
            <a:srgbClr val="66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4.1 พัฒนาเส้นทางการสัญจร</a:t>
            </a:r>
            <a:br>
              <a:rPr lang="th-TH" sz="1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ทางลำน้ำให้มีลักษณะทางกายภาพ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ที่เหมาะสม</a:t>
            </a:r>
          </a:p>
        </p:txBody>
      </p:sp>
      <p:sp>
        <p:nvSpPr>
          <p:cNvPr id="27" name="AutoShape 32"/>
          <p:cNvSpPr>
            <a:spLocks noChangeArrowheads="1"/>
          </p:cNvSpPr>
          <p:nvPr/>
        </p:nvSpPr>
        <p:spPr bwMode="auto">
          <a:xfrm>
            <a:off x="1493838" y="1095375"/>
            <a:ext cx="7181850" cy="103822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1. ร้อยละที่เพิ่มขึ้นขอ</a:t>
            </a:r>
            <a:r>
              <a:rPr lang="th-TH" sz="1800" b="1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งการใช้เส้นทาง</a:t>
            </a: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การสัญจรทั้งทาง</a:t>
            </a:r>
            <a:r>
              <a:rPr lang="th-TH" sz="1800" b="1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น้ำทางรางและทางถนนที่</a:t>
            </a: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ได้รับการพัฒนา (ร้อยละ 3)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2. ระดับความสำเร็จที่สามารถ</a:t>
            </a:r>
            <a:r>
              <a:rPr lang="th-TH" sz="1800" b="1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ก่อสร้างเขื่อนป้องกันตลิ่งเพื่อช่วยเหลือ</a:t>
            </a: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/สนับสนุนการบริหารจัดการการขนส่งทางน้ำ</a:t>
            </a:r>
          </a:p>
        </p:txBody>
      </p:sp>
      <p:sp>
        <p:nvSpPr>
          <p:cNvPr id="28" name="AutoShape 17"/>
          <p:cNvSpPr>
            <a:spLocks noChangeArrowheads="1"/>
          </p:cNvSpPr>
          <p:nvPr/>
        </p:nvSpPr>
        <p:spPr bwMode="auto">
          <a:xfrm>
            <a:off x="104775" y="1412875"/>
            <a:ext cx="1298575" cy="431800"/>
          </a:xfrm>
          <a:prstGeom prst="chevron">
            <a:avLst>
              <a:gd name="adj" fmla="val 29709"/>
            </a:avLst>
          </a:prstGeom>
          <a:solidFill>
            <a:srgbClr val="7030A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white"/>
                </a:solidFill>
                <a:latin typeface="Calibri"/>
              </a:rPr>
              <a:t>ตัวชี้วัดจังหวัด</a:t>
            </a:r>
          </a:p>
        </p:txBody>
      </p:sp>
      <p:sp>
        <p:nvSpPr>
          <p:cNvPr id="29" name="AutoShape 17"/>
          <p:cNvSpPr>
            <a:spLocks noChangeArrowheads="1"/>
          </p:cNvSpPr>
          <p:nvPr/>
        </p:nvSpPr>
        <p:spPr bwMode="auto">
          <a:xfrm>
            <a:off x="44450" y="2492375"/>
            <a:ext cx="1298575" cy="561975"/>
          </a:xfrm>
          <a:prstGeom prst="chevron">
            <a:avLst>
              <a:gd name="adj" fmla="val 29709"/>
            </a:avLst>
          </a:prstGeom>
          <a:solidFill>
            <a:srgbClr val="7030A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white"/>
                </a:solidFill>
                <a:latin typeface="Calibri"/>
              </a:rPr>
              <a:t>กลยุทธ์</a:t>
            </a:r>
          </a:p>
        </p:txBody>
      </p:sp>
      <p:sp>
        <p:nvSpPr>
          <p:cNvPr id="30" name="AutoShape 23"/>
          <p:cNvSpPr>
            <a:spLocks noChangeArrowheads="1"/>
          </p:cNvSpPr>
          <p:nvPr/>
        </p:nvSpPr>
        <p:spPr bwMode="auto">
          <a:xfrm>
            <a:off x="3563938" y="2262188"/>
            <a:ext cx="2508250" cy="950912"/>
          </a:xfrm>
          <a:prstGeom prst="flowChartTerminator">
            <a:avLst/>
          </a:prstGeom>
          <a:solidFill>
            <a:srgbClr val="66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4.2 พัฒนาเส้นทางคมนาคมทางบก</a:t>
            </a:r>
            <a:b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เชื่อมโยงเส้นทางทางน้ำเพื่อเพิ่มประสิทธิภาพ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เครือข่ายการขนส่งหลายรูปแบบ  </a:t>
            </a:r>
            <a:b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400" b="1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(ทางน้ำ  ทางราง  ทางถนน</a:t>
            </a: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</a:p>
        </p:txBody>
      </p:sp>
      <p:sp>
        <p:nvSpPr>
          <p:cNvPr id="33" name="AutoShape 32"/>
          <p:cNvSpPr>
            <a:spLocks noChangeArrowheads="1"/>
          </p:cNvSpPr>
          <p:nvPr/>
        </p:nvSpPr>
        <p:spPr bwMode="auto">
          <a:xfrm>
            <a:off x="1512888" y="504825"/>
            <a:ext cx="6840537" cy="50482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Cordia New"/>
              </a:rPr>
              <a:t>เป็นศูนย์กลาง</a:t>
            </a:r>
            <a:r>
              <a:rPr lang="th-TH" sz="2400" b="1" spc="-60" dirty="0">
                <a:solidFill>
                  <a:prstClr val="black"/>
                </a:solidFill>
                <a:latin typeface="TH SarabunPSK" pitchFamily="34" charset="-34"/>
                <a:cs typeface="Cordia New"/>
              </a:rPr>
              <a:t>การขนส่งทางน้ำและเครือข่าย</a:t>
            </a:r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Cordia New"/>
              </a:rPr>
              <a:t>การขนส่งหลายรูปแบบ</a:t>
            </a:r>
          </a:p>
        </p:txBody>
      </p:sp>
      <p:sp>
        <p:nvSpPr>
          <p:cNvPr id="34" name="AutoShape 17"/>
          <p:cNvSpPr>
            <a:spLocks noChangeArrowheads="1"/>
          </p:cNvSpPr>
          <p:nvPr/>
        </p:nvSpPr>
        <p:spPr bwMode="auto">
          <a:xfrm>
            <a:off x="42863" y="490538"/>
            <a:ext cx="1298575" cy="461962"/>
          </a:xfrm>
          <a:prstGeom prst="chevron">
            <a:avLst>
              <a:gd name="adj" fmla="val 29709"/>
            </a:avLst>
          </a:prstGeom>
          <a:solidFill>
            <a:srgbClr val="7030A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prstClr val="white"/>
                </a:solidFill>
                <a:latin typeface="Calibri"/>
              </a:rPr>
              <a:t>เป้าประสงค์</a:t>
            </a:r>
          </a:p>
        </p:txBody>
      </p:sp>
      <p:sp>
        <p:nvSpPr>
          <p:cNvPr id="35" name="AutoShape 23"/>
          <p:cNvSpPr>
            <a:spLocks noChangeArrowheads="1"/>
          </p:cNvSpPr>
          <p:nvPr/>
        </p:nvSpPr>
        <p:spPr bwMode="auto">
          <a:xfrm>
            <a:off x="6191250" y="2276475"/>
            <a:ext cx="2484438" cy="865188"/>
          </a:xfrm>
          <a:prstGeom prst="flowChartTerminator">
            <a:avLst/>
          </a:prstGeom>
          <a:solidFill>
            <a:srgbClr val="66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4.3 ส่งเสริมการบริหารจัดการการสัญจร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ทางลำน้ำทั้งเพื่อการท่องเที่ยวและการขนถ่าย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สินค้าให้มีการบูร</a:t>
            </a:r>
            <a:r>
              <a:rPr lang="th-TH" sz="1400" b="1" dirty="0" err="1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ณา</a:t>
            </a:r>
            <a:r>
              <a:rPr lang="th-TH" sz="1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การอย่างมีประสิทธิภาพ</a:t>
            </a:r>
          </a:p>
        </p:txBody>
      </p:sp>
      <p:sp>
        <p:nvSpPr>
          <p:cNvPr id="39" name="AutoShape 32"/>
          <p:cNvSpPr>
            <a:spLocks noChangeArrowheads="1"/>
          </p:cNvSpPr>
          <p:nvPr/>
        </p:nvSpPr>
        <p:spPr bwMode="auto">
          <a:xfrm>
            <a:off x="1262063" y="3514088"/>
            <a:ext cx="2447925" cy="214716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1.</a:t>
            </a:r>
            <a:r>
              <a:rPr lang="th-TH" sz="16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โครงการก่อสร้างเขื่อนป้องกันตลิ่ง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พังทลาย เนื่องจากการ</a:t>
            </a:r>
            <a:r>
              <a:rPr lang="th-TH" sz="1600" b="1" spc="-3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เดินเรือขนส่งสินค้า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spc="-3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และปัญหาอุทกภัย ความยาว 1,200 ม.</a:t>
            </a:r>
            <a:endParaRPr lang="th-TH" sz="1600" b="1" spc="-30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2.</a:t>
            </a:r>
            <a:r>
              <a:rPr lang="th-TH" sz="16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โครงการขุดลอกลำน้ำตั้งแต่สะพาน</a:t>
            </a:r>
            <a:br>
              <a:rPr lang="th-TH" sz="16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6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พระรามหกถึง</a:t>
            </a:r>
            <a:r>
              <a:rPr lang="th-TH" sz="1600" b="1" spc="-30" dirty="0" err="1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วัดพนัญ</a:t>
            </a:r>
            <a:r>
              <a:rPr lang="th-TH" sz="16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เชิงวรวิหาร</a:t>
            </a:r>
            <a:br>
              <a:rPr lang="th-TH" sz="16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6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จำนวน </a:t>
            </a:r>
            <a:r>
              <a:rPr lang="en-US" sz="16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11 </a:t>
            </a:r>
            <a:r>
              <a:rPr lang="th-TH" sz="16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แห่ง (กรมเจ้าท่า</a:t>
            </a:r>
            <a:r>
              <a:rPr lang="th-TH" sz="1600" b="1" spc="-3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spc="-3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3.โครงการขุดลอกร่องน้ำเพื่อ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spc="-3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การคมนาคมทางน้ำ ความยาว 4,000 ม.</a:t>
            </a:r>
            <a:endParaRPr lang="th-TH" sz="1600" b="1" spc="-30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1" name="AutoShape 32"/>
          <p:cNvSpPr>
            <a:spLocks noChangeArrowheads="1"/>
          </p:cNvSpPr>
          <p:nvPr/>
        </p:nvSpPr>
        <p:spPr bwMode="auto">
          <a:xfrm>
            <a:off x="3860527" y="3738563"/>
            <a:ext cx="2079625" cy="156264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โครงการพัฒนาโครงข่ายขนส่ง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หลายรูปแบบเชื่อมโยงท่าเรือ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spc="-3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ส่งออก</a:t>
            </a:r>
            <a:r>
              <a:rPr lang="th-TH" sz="18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กับโครงข่ายถนน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สายหลักของ</a:t>
            </a:r>
            <a:r>
              <a:rPr lang="th-TH" sz="1800" b="1" spc="-3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ประเทศและ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spc="-3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ระบบราง</a:t>
            </a:r>
            <a:endParaRPr lang="th-TH" sz="1800" b="1" spc="-30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0" name="AutoShape 32"/>
          <p:cNvSpPr>
            <a:spLocks noChangeArrowheads="1"/>
          </p:cNvSpPr>
          <p:nvPr/>
        </p:nvSpPr>
        <p:spPr bwMode="auto">
          <a:xfrm>
            <a:off x="6081713" y="3613150"/>
            <a:ext cx="2738437" cy="150336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การจัดระบบการจราจรทางน้ำและ</a:t>
            </a:r>
            <a:br>
              <a:rPr lang="th-TH" sz="18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8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ปริมาณการเดินเรือ ทั้งเรือโดยสารและเรือ</a:t>
            </a:r>
            <a:br>
              <a:rPr lang="th-TH" sz="18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8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พาณิชย์ ในพื้นที่จังหวัด (บังคับใช้กฎหมาย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spc="-3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โดยกรมเจ้าท่าและกองบังคับการตำรวจน้ำ)</a:t>
            </a:r>
          </a:p>
        </p:txBody>
      </p:sp>
      <p:cxnSp>
        <p:nvCxnSpPr>
          <p:cNvPr id="51" name="ลูกศรเชื่อมต่อแบบตรง 50"/>
          <p:cNvCxnSpPr/>
          <p:nvPr/>
        </p:nvCxnSpPr>
        <p:spPr>
          <a:xfrm>
            <a:off x="2381250" y="3141663"/>
            <a:ext cx="0" cy="35639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ลูกศรเชื่อมต่อแบบตรง 51"/>
          <p:cNvCxnSpPr/>
          <p:nvPr/>
        </p:nvCxnSpPr>
        <p:spPr>
          <a:xfrm>
            <a:off x="4818063" y="3212976"/>
            <a:ext cx="0" cy="543719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ลูกศรเชื่อมต่อแบบตรง 52"/>
          <p:cNvCxnSpPr/>
          <p:nvPr/>
        </p:nvCxnSpPr>
        <p:spPr>
          <a:xfrm>
            <a:off x="7367588" y="3141663"/>
            <a:ext cx="0" cy="49688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43BB-9A84-48B3-B48D-F91A0B092C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9787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6972</TotalTime>
  <Words>767</Words>
  <Application>Microsoft Office PowerPoint</Application>
  <PresentationFormat>นำเสนอทางหน้าจอ (4:3)</PresentationFormat>
  <Paragraphs>163</Paragraphs>
  <Slides>4</Slides>
  <Notes>0</Notes>
  <HiddenSlides>4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5" baseType="lpstr"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LiteOS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MoZarD</dc:creator>
  <cp:lastModifiedBy>Somsak</cp:lastModifiedBy>
  <cp:revision>608</cp:revision>
  <cp:lastPrinted>2013-09-30T06:24:11Z</cp:lastPrinted>
  <dcterms:created xsi:type="dcterms:W3CDTF">2010-06-22T11:35:36Z</dcterms:created>
  <dcterms:modified xsi:type="dcterms:W3CDTF">2013-09-30T06:58:38Z</dcterms:modified>
</cp:coreProperties>
</file>