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BFDC3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2007" autoAdjust="0"/>
  </p:normalViewPr>
  <p:slideViewPr>
    <p:cSldViewPr>
      <p:cViewPr>
        <p:scale>
          <a:sx n="80" d="100"/>
          <a:sy n="80" d="100"/>
        </p:scale>
        <p:origin x="-17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32" y="-10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1005-18BD-47C0-A23A-5AF1FD1B5538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9CA39-5C7A-41FC-ACDC-750C99E428F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133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184" cy="49609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908" y="1"/>
            <a:ext cx="2945184" cy="496095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40CCBBB4-CD58-4C0A-8A23-AA67C0B12A47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294" y="4715274"/>
            <a:ext cx="5439089" cy="4466432"/>
          </a:xfrm>
          <a:prstGeom prst="rect">
            <a:avLst/>
          </a:prstGeom>
        </p:spPr>
        <p:txBody>
          <a:bodyPr vert="horz" lIns="91257" tIns="45629" rIns="91257" bIns="4562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8959"/>
            <a:ext cx="2945184" cy="49609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908" y="9428959"/>
            <a:ext cx="2945184" cy="496094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5ED3D5A9-AEB0-4214-A913-F1148C0189B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399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3D5A9-AEB0-4214-A913-F1148C0189B6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00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032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951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016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082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313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515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627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677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173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875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331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20534-300E-4BEE-814E-F61B94B5680A}" type="datetimeFigureOut">
              <a:rPr lang="th-TH" smtClean="0"/>
              <a:t>07/11/57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FB087-D971-4D33-8CDB-60D970FA325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375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60" name="AutoShape 24"/>
          <p:cNvSpPr>
            <a:spLocks noChangeArrowheads="1"/>
          </p:cNvSpPr>
          <p:nvPr/>
        </p:nvSpPr>
        <p:spPr bwMode="auto">
          <a:xfrm>
            <a:off x="1065213" y="28575"/>
            <a:ext cx="7469187" cy="8366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841" tIns="38421" rIns="76841" bIns="38421" anchor="ctr"/>
          <a:lstStyle/>
          <a:p>
            <a:pPr algn="ctr" defTabSz="768350"/>
            <a:r>
              <a:rPr lang="th-TH" sz="2800" dirty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2200" b="1" dirty="0">
                <a:latin typeface="Browallia New" pitchFamily="34" charset="-34"/>
                <a:cs typeface="Browallia New" pitchFamily="34" charset="-34"/>
              </a:rPr>
              <a:t>วิสัยทัศน์ </a:t>
            </a:r>
            <a:r>
              <a:rPr lang="en-US" sz="2200" b="1" dirty="0">
                <a:latin typeface="Browallia New" pitchFamily="34" charset="-34"/>
                <a:cs typeface="Browallia New" pitchFamily="34" charset="-34"/>
              </a:rPr>
              <a:t>:</a:t>
            </a:r>
            <a:r>
              <a:rPr lang="en-US" sz="22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อยุธยานครประวัติศาสตร์ น่าเที่ยว น่าอยู่ ก้าวสู่สากล </a:t>
            </a:r>
            <a:endParaRPr lang="th-TH" sz="22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6761" name="AutoShape 25"/>
          <p:cNvSpPr>
            <a:spLocks noChangeArrowheads="1"/>
          </p:cNvSpPr>
          <p:nvPr/>
        </p:nvSpPr>
        <p:spPr bwMode="auto">
          <a:xfrm>
            <a:off x="203200" y="752475"/>
            <a:ext cx="8689975" cy="1236663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6841" tIns="38421" rIns="76841" bIns="38421" anchor="ctr"/>
          <a:lstStyle/>
          <a:p>
            <a:pPr defTabSz="768350"/>
            <a:r>
              <a:rPr lang="th-TH" sz="2400" b="1" dirty="0">
                <a:latin typeface="Browallia New" pitchFamily="34" charset="-34"/>
                <a:cs typeface="Browallia New" pitchFamily="34" charset="-34"/>
              </a:rPr>
              <a:t>เป้าประสงค์รวม</a:t>
            </a:r>
            <a:r>
              <a:rPr lang="th-TH" sz="24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400" dirty="0">
                <a:latin typeface="Browallia New" pitchFamily="34" charset="-34"/>
                <a:cs typeface="Browallia New" pitchFamily="34" charset="-34"/>
              </a:rPr>
              <a:t> </a:t>
            </a:r>
            <a:endParaRPr lang="th-TH" sz="2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6762" name="Text Box 26"/>
          <p:cNvSpPr txBox="1">
            <a:spLocks noChangeArrowheads="1"/>
          </p:cNvSpPr>
          <p:nvPr/>
        </p:nvSpPr>
        <p:spPr bwMode="auto">
          <a:xfrm>
            <a:off x="2338388" y="888200"/>
            <a:ext cx="6308725" cy="908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841" tIns="38421" rIns="76841" bIns="38421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384175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768350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152525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1536700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19939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4511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29083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3655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lvl="0"/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1. เป็น</a:t>
            </a:r>
            <a:r>
              <a:rPr lang="th-TH" sz="1800" b="1" dirty="0">
                <a:latin typeface="Browallia New" pitchFamily="34" charset="-34"/>
                <a:cs typeface="Browallia New" pitchFamily="34" charset="-34"/>
              </a:rPr>
              <a:t>เมืองประวัติศาสตร์ที่น่าท่องเที่ยวระดับสากล</a:t>
            </a:r>
            <a:endParaRPr lang="en-US" sz="1800" b="1" dirty="0">
              <a:latin typeface="Browallia New" pitchFamily="34" charset="-34"/>
              <a:cs typeface="Browallia New" pitchFamily="34" charset="-34"/>
            </a:endParaRPr>
          </a:p>
          <a:p>
            <a:pPr lvl="0"/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2. ประชาชน</a:t>
            </a:r>
            <a:r>
              <a:rPr lang="th-TH" sz="1800" b="1" dirty="0">
                <a:latin typeface="Browallia New" pitchFamily="34" charset="-34"/>
                <a:cs typeface="Browallia New" pitchFamily="34" charset="-34"/>
              </a:rPr>
              <a:t>มีคุณภาพชีวิตที่</a:t>
            </a: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ดี </a:t>
            </a:r>
            <a:endParaRPr lang="en-US" sz="1800" b="1" dirty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1800" b="1" dirty="0">
                <a:latin typeface="Browallia New" pitchFamily="34" charset="-34"/>
                <a:cs typeface="Browallia New" pitchFamily="34" charset="-34"/>
              </a:rPr>
              <a:t>3. ภาคการผลิต ภาคการค้าและบริการเป็นมิตรกับสิ่งแวดล้อม</a:t>
            </a:r>
            <a:endParaRPr lang="en-US" sz="18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6779" name="Text Box 43"/>
          <p:cNvSpPr txBox="1">
            <a:spLocks noChangeArrowheads="1"/>
          </p:cNvSpPr>
          <p:nvPr/>
        </p:nvSpPr>
        <p:spPr bwMode="auto">
          <a:xfrm>
            <a:off x="7362825" y="0"/>
            <a:ext cx="1781175" cy="446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6841" tIns="38421" rIns="76841" bIns="38421">
            <a:spAutoFit/>
          </a:bodyPr>
          <a:lstStyle>
            <a:lvl1pPr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384175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768350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152525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1536700" defTabSz="7683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19939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4511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29083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365500" defTabSz="76835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endParaRPr lang="th-TH" sz="2400">
              <a:latin typeface="Browallia New" pitchFamily="34" charset="-34"/>
              <a:cs typeface="Browallia New" pitchFamily="34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286122" y="1916311"/>
            <a:ext cx="8607116" cy="4941689"/>
            <a:chOff x="309872" y="1916311"/>
            <a:chExt cx="8607116" cy="4941689"/>
          </a:xfrm>
        </p:grpSpPr>
        <p:sp>
          <p:nvSpPr>
            <p:cNvPr id="116766" name="AutoShape 30"/>
            <p:cNvSpPr>
              <a:spLocks noChangeArrowheads="1"/>
            </p:cNvSpPr>
            <p:nvPr/>
          </p:nvSpPr>
          <p:spPr bwMode="auto">
            <a:xfrm>
              <a:off x="309872" y="2841688"/>
              <a:ext cx="2767491" cy="778343"/>
            </a:xfrm>
            <a:prstGeom prst="flowChartPunchedCard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algn="ctr" defTabSz="768350">
                <a:lnSpc>
                  <a:spcPct val="70000"/>
                </a:lnSpc>
                <a:spcAft>
                  <a:spcPct val="5000"/>
                </a:spcAft>
              </a:pPr>
              <a:endParaRPr lang="th-TH" sz="1500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116772" name="AutoShape 36"/>
            <p:cNvSpPr>
              <a:spLocks noChangeArrowheads="1"/>
            </p:cNvSpPr>
            <p:nvPr/>
          </p:nvSpPr>
          <p:spPr bwMode="auto">
            <a:xfrm>
              <a:off x="360894" y="5600858"/>
              <a:ext cx="2698938" cy="1257142"/>
            </a:xfrm>
            <a:prstGeom prst="flowChartDocumen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defTabSz="768350">
                <a:lnSpc>
                  <a:spcPct val="75000"/>
                </a:lnSpc>
              </a:pPr>
              <a:endParaRPr lang="th-TH" sz="11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116776" name="AutoShape 40"/>
            <p:cNvSpPr>
              <a:spLocks noChangeArrowheads="1"/>
            </p:cNvSpPr>
            <p:nvPr/>
          </p:nvSpPr>
          <p:spPr bwMode="auto">
            <a:xfrm>
              <a:off x="322263" y="1916311"/>
              <a:ext cx="2759958" cy="864617"/>
            </a:xfrm>
            <a:prstGeom prst="foldedCorner">
              <a:avLst>
                <a:gd name="adj" fmla="val 125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algn="ctr" defTabSz="768350">
                <a:lnSpc>
                  <a:spcPct val="70000"/>
                </a:lnSpc>
                <a:spcAft>
                  <a:spcPct val="5000"/>
                </a:spcAft>
              </a:pPr>
              <a:endParaRPr lang="th-TH" sz="15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116778" name="AutoShape 42"/>
            <p:cNvSpPr>
              <a:spLocks noChangeArrowheads="1"/>
            </p:cNvSpPr>
            <p:nvPr/>
          </p:nvSpPr>
          <p:spPr bwMode="auto">
            <a:xfrm>
              <a:off x="333375" y="3692039"/>
              <a:ext cx="2726457" cy="1855970"/>
            </a:xfrm>
            <a:prstGeom prst="upDownArrow">
              <a:avLst>
                <a:gd name="adj1" fmla="val 100000"/>
                <a:gd name="adj2" fmla="val 4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defTabSz="768350"/>
              <a:endParaRPr lang="th-TH" sz="10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37" name="AutoShape 30"/>
            <p:cNvSpPr>
              <a:spLocks noChangeArrowheads="1"/>
            </p:cNvSpPr>
            <p:nvPr/>
          </p:nvSpPr>
          <p:spPr bwMode="auto">
            <a:xfrm>
              <a:off x="3144473" y="2842209"/>
              <a:ext cx="2857997" cy="778343"/>
            </a:xfrm>
            <a:prstGeom prst="flowChartPunchedCard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algn="ctr" defTabSz="768350">
                <a:lnSpc>
                  <a:spcPct val="70000"/>
                </a:lnSpc>
                <a:spcAft>
                  <a:spcPct val="5000"/>
                </a:spcAft>
              </a:pPr>
              <a:endParaRPr lang="th-TH" sz="1500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38" name="AutoShape 36"/>
            <p:cNvSpPr>
              <a:spLocks noChangeArrowheads="1"/>
            </p:cNvSpPr>
            <p:nvPr/>
          </p:nvSpPr>
          <p:spPr bwMode="auto">
            <a:xfrm>
              <a:off x="3171745" y="5600858"/>
              <a:ext cx="2811852" cy="1257142"/>
            </a:xfrm>
            <a:prstGeom prst="flowChartDocumen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defTabSz="768350">
                <a:lnSpc>
                  <a:spcPct val="75000"/>
                </a:lnSpc>
              </a:pPr>
              <a:endParaRPr lang="th-TH" sz="11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39" name="AutoShape 40"/>
            <p:cNvSpPr>
              <a:spLocks noChangeArrowheads="1"/>
            </p:cNvSpPr>
            <p:nvPr/>
          </p:nvSpPr>
          <p:spPr bwMode="auto">
            <a:xfrm>
              <a:off x="3156864" y="1916832"/>
              <a:ext cx="2850218" cy="864617"/>
            </a:xfrm>
            <a:prstGeom prst="foldedCorner">
              <a:avLst>
                <a:gd name="adj" fmla="val 125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algn="ctr" defTabSz="768350">
                <a:lnSpc>
                  <a:spcPct val="70000"/>
                </a:lnSpc>
                <a:spcAft>
                  <a:spcPct val="5000"/>
                </a:spcAft>
              </a:pPr>
              <a:endParaRPr lang="th-TH" sz="15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40" name="AutoShape 42"/>
            <p:cNvSpPr>
              <a:spLocks noChangeArrowheads="1"/>
            </p:cNvSpPr>
            <p:nvPr/>
          </p:nvSpPr>
          <p:spPr bwMode="auto">
            <a:xfrm>
              <a:off x="3167976" y="3692560"/>
              <a:ext cx="2815621" cy="1855449"/>
            </a:xfrm>
            <a:prstGeom prst="upDownArrow">
              <a:avLst>
                <a:gd name="adj1" fmla="val 100000"/>
                <a:gd name="adj2" fmla="val 4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defTabSz="768350"/>
              <a:endParaRPr lang="th-TH" sz="10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41" name="AutoShape 30"/>
            <p:cNvSpPr>
              <a:spLocks noChangeArrowheads="1"/>
            </p:cNvSpPr>
            <p:nvPr/>
          </p:nvSpPr>
          <p:spPr bwMode="auto">
            <a:xfrm>
              <a:off x="6054379" y="2842209"/>
              <a:ext cx="2857997" cy="778343"/>
            </a:xfrm>
            <a:prstGeom prst="flowChartPunchedCard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algn="ctr" defTabSz="768350">
                <a:lnSpc>
                  <a:spcPct val="70000"/>
                </a:lnSpc>
                <a:spcAft>
                  <a:spcPct val="5000"/>
                </a:spcAft>
              </a:pPr>
              <a:endParaRPr lang="th-TH" sz="1500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42" name="AutoShape 36"/>
            <p:cNvSpPr>
              <a:spLocks noChangeArrowheads="1"/>
            </p:cNvSpPr>
            <p:nvPr/>
          </p:nvSpPr>
          <p:spPr bwMode="auto">
            <a:xfrm>
              <a:off x="6081650" y="5600858"/>
              <a:ext cx="2830725" cy="1257142"/>
            </a:xfrm>
            <a:prstGeom prst="flowChartDocumen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defTabSz="768350">
                <a:lnSpc>
                  <a:spcPct val="75000"/>
                </a:lnSpc>
              </a:pPr>
              <a:endParaRPr lang="th-TH" sz="11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43" name="AutoShape 40"/>
            <p:cNvSpPr>
              <a:spLocks noChangeArrowheads="1"/>
            </p:cNvSpPr>
            <p:nvPr/>
          </p:nvSpPr>
          <p:spPr bwMode="auto">
            <a:xfrm>
              <a:off x="6066770" y="1916832"/>
              <a:ext cx="2850218" cy="864617"/>
            </a:xfrm>
            <a:prstGeom prst="foldedCorner">
              <a:avLst>
                <a:gd name="adj" fmla="val 125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algn="ctr" defTabSz="768350">
                <a:lnSpc>
                  <a:spcPct val="70000"/>
                </a:lnSpc>
                <a:spcAft>
                  <a:spcPct val="5000"/>
                </a:spcAft>
              </a:pPr>
              <a:endParaRPr lang="th-TH" sz="1500" b="1" dirty="0"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44" name="AutoShape 42"/>
            <p:cNvSpPr>
              <a:spLocks noChangeArrowheads="1"/>
            </p:cNvSpPr>
            <p:nvPr/>
          </p:nvSpPr>
          <p:spPr bwMode="auto">
            <a:xfrm>
              <a:off x="6077882" y="3692560"/>
              <a:ext cx="2815621" cy="1855449"/>
            </a:xfrm>
            <a:prstGeom prst="upDownArrow">
              <a:avLst>
                <a:gd name="adj1" fmla="val 100000"/>
                <a:gd name="adj2" fmla="val 4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841" tIns="38421" rIns="76841" bIns="38421" anchor="ctr"/>
            <a:lstStyle/>
            <a:p>
              <a:pPr defTabSz="768350"/>
              <a:endParaRPr lang="th-TH" sz="1000" b="1" dirty="0">
                <a:latin typeface="Browallia New" pitchFamily="34" charset="-34"/>
                <a:cs typeface="Browallia New" pitchFamily="34" charset="-34"/>
              </a:endParaRPr>
            </a:p>
          </p:txBody>
        </p:sp>
      </p:grpSp>
      <p:sp>
        <p:nvSpPr>
          <p:cNvPr id="54" name="ตัวแทนเนื้อหา 4"/>
          <p:cNvSpPr>
            <a:spLocks noGrp="1"/>
          </p:cNvSpPr>
          <p:nvPr>
            <p:ph idx="1"/>
          </p:nvPr>
        </p:nvSpPr>
        <p:spPr>
          <a:xfrm>
            <a:off x="251520" y="1889136"/>
            <a:ext cx="2808312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ประเด็นยุทธศาสตร์ที่ 1 </a:t>
            </a:r>
          </a:p>
          <a:p>
            <a:pPr marL="0" indent="0" algn="ctr">
              <a:buNone/>
            </a:pPr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พัฒนา</a:t>
            </a:r>
            <a:r>
              <a:rPr lang="th-TH" sz="1400" b="1" dirty="0">
                <a:latin typeface="Browallia New" pitchFamily="34" charset="-34"/>
                <a:cs typeface="Browallia New" pitchFamily="34" charset="-34"/>
              </a:rPr>
              <a:t>คุณภาพแหล่งท่องเที่ยวและการ</a:t>
            </a:r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บริการ </a:t>
            </a:r>
          </a:p>
          <a:p>
            <a:pPr marL="0" indent="0" algn="ctr">
              <a:buNone/>
            </a:pPr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สู่มาตรฐานสากล </a:t>
            </a:r>
            <a:endParaRPr lang="th-TH" sz="14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5" name="ตัวแทนเนื้อหา 4"/>
          <p:cNvSpPr txBox="1">
            <a:spLocks/>
          </p:cNvSpPr>
          <p:nvPr/>
        </p:nvSpPr>
        <p:spPr>
          <a:xfrm>
            <a:off x="2699792" y="1899556"/>
            <a:ext cx="3754760" cy="7017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ประเด็นยุทธศาสตร์ที่ 2 </a:t>
            </a:r>
          </a:p>
          <a:p>
            <a:pPr marL="0" indent="0" algn="ctr">
              <a:buNone/>
            </a:pP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พัฒนาเมืองและชุมชนให้น่าอยู่</a:t>
            </a:r>
            <a:endParaRPr lang="th-TH" sz="18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6" name="ตัวแทนเนื้อหา 4"/>
          <p:cNvSpPr txBox="1">
            <a:spLocks/>
          </p:cNvSpPr>
          <p:nvPr/>
        </p:nvSpPr>
        <p:spPr>
          <a:xfrm>
            <a:off x="6120551" y="1887063"/>
            <a:ext cx="2736304" cy="8556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1600" b="1" dirty="0">
                <a:latin typeface="Browallia New" pitchFamily="34" charset="-34"/>
                <a:cs typeface="Browallia New" pitchFamily="34" charset="-34"/>
              </a:rPr>
              <a:t>ประเด็นยุทธศาสตร์ที่ 3 </a:t>
            </a:r>
            <a:endParaRPr lang="th-TH" sz="1600" b="1" dirty="0" smtClean="0">
              <a:latin typeface="Browallia New" pitchFamily="34" charset="-34"/>
              <a:cs typeface="Browallia New" pitchFamily="34" charset="-34"/>
            </a:endParaRPr>
          </a:p>
          <a:p>
            <a:pPr marL="0" indent="0" algn="ctr">
              <a:buNone/>
            </a:pPr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พัฒนา</a:t>
            </a:r>
            <a:r>
              <a:rPr lang="th-TH" sz="1400" b="1" dirty="0">
                <a:latin typeface="Browallia New" pitchFamily="34" charset="-34"/>
                <a:cs typeface="Browallia New" pitchFamily="34" charset="-34"/>
              </a:rPr>
              <a:t>ภาคการผลิต ภาคการค้าและบริการ </a:t>
            </a:r>
            <a:endParaRPr lang="th-TH" sz="1400" b="1" dirty="0" smtClean="0">
              <a:latin typeface="Browallia New" pitchFamily="34" charset="-34"/>
              <a:cs typeface="Browallia New" pitchFamily="34" charset="-34"/>
            </a:endParaRPr>
          </a:p>
          <a:p>
            <a:pPr marL="0" indent="0" algn="ctr">
              <a:buNone/>
            </a:pPr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เป็น</a:t>
            </a:r>
            <a:r>
              <a:rPr lang="th-TH" sz="1400" b="1" dirty="0">
                <a:latin typeface="Browallia New" pitchFamily="34" charset="-34"/>
                <a:cs typeface="Browallia New" pitchFamily="34" charset="-34"/>
              </a:rPr>
              <a:t>มิตรกับสิ่งแวดล้อม</a:t>
            </a:r>
            <a:endParaRPr lang="en-US" sz="14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5270" y="3709688"/>
            <a:ext cx="27845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h-TH" sz="1200" b="1" dirty="0" smtClean="0">
                <a:latin typeface="Browallia New" pitchFamily="34" charset="-34"/>
                <a:cs typeface="Browallia New" pitchFamily="34" charset="-34"/>
              </a:rPr>
              <a:t>กลยุทธ์</a:t>
            </a:r>
          </a:p>
          <a:p>
            <a:r>
              <a:rPr lang="th-TH" sz="1200" dirty="0" smtClean="0">
                <a:latin typeface="Browallia New" pitchFamily="34" charset="-34"/>
                <a:cs typeface="Browallia New" pitchFamily="34" charset="-34"/>
              </a:rPr>
              <a:t>1.1 </a:t>
            </a:r>
            <a:r>
              <a:rPr lang="th-TH" sz="1200" dirty="0">
                <a:latin typeface="Browallia New" pitchFamily="34" charset="-34"/>
                <a:cs typeface="Browallia New" pitchFamily="34" charset="-34"/>
              </a:rPr>
              <a:t>ส่งเสริมการจัดกิจกรรมการท่องเที่ยวด้านประวัติศาสตร์ งานประเพณี และการประสัมพันธ์เชิงรุกด้านการท่องเที่ยว</a:t>
            </a:r>
          </a:p>
          <a:p>
            <a:r>
              <a:rPr lang="th-TH" sz="1200" dirty="0">
                <a:latin typeface="Browallia New" pitchFamily="34" charset="-34"/>
                <a:cs typeface="Browallia New" pitchFamily="34" charset="-34"/>
              </a:rPr>
              <a:t>1.2 พัฒนาคุณภาพการให้บริการของบุคลากรด้านการท่องเที่ยว ให้ได้มาตรฐานสากล</a:t>
            </a:r>
          </a:p>
          <a:p>
            <a:r>
              <a:rPr lang="th-TH" sz="1200" dirty="0" smtClean="0">
                <a:latin typeface="Browallia New" pitchFamily="34" charset="-34"/>
                <a:cs typeface="Browallia New" pitchFamily="34" charset="-34"/>
              </a:rPr>
              <a:t>1.3 </a:t>
            </a:r>
            <a:r>
              <a:rPr lang="th-TH" sz="1200" dirty="0">
                <a:latin typeface="Browallia New" pitchFamily="34" charset="-34"/>
                <a:cs typeface="Browallia New" pitchFamily="34" charset="-34"/>
              </a:rPr>
              <a:t>ส่งเสริมการพัฒนาและฟื้นฟูแหล่งท่องเที่ยวที่มีศักยภาพด้านการเรียนรู้ทางประวัติศาสตร์</a:t>
            </a:r>
            <a:endParaRPr lang="en-US" sz="1200" dirty="0">
              <a:latin typeface="Browallia New" pitchFamily="34" charset="-34"/>
              <a:cs typeface="Browallia New" pitchFamily="34" charset="-34"/>
            </a:endParaRPr>
          </a:p>
          <a:p>
            <a:pPr lvl="0"/>
            <a:r>
              <a:rPr lang="th-TH" sz="1200" dirty="0" smtClean="0">
                <a:latin typeface="Browallia New" pitchFamily="34" charset="-34"/>
                <a:cs typeface="Browallia New" pitchFamily="34" charset="-34"/>
              </a:rPr>
              <a:t>1.4 พัฒนา</a:t>
            </a:r>
            <a:r>
              <a:rPr lang="th-TH" sz="1200" dirty="0">
                <a:latin typeface="Browallia New" pitchFamily="34" charset="-34"/>
                <a:cs typeface="Browallia New" pitchFamily="34" charset="-34"/>
              </a:rPr>
              <a:t>สิ่งอำนวยความสะดวกในการเดินทางและเยี่ยมชมแหล่งท่องเที่ยว </a:t>
            </a:r>
            <a:r>
              <a:rPr lang="th-TH" sz="1200" dirty="0" smtClean="0">
                <a:latin typeface="Browallia New" pitchFamily="34" charset="-34"/>
                <a:cs typeface="Browallia New" pitchFamily="34" charset="-34"/>
              </a:rPr>
              <a:t>ให้</a:t>
            </a:r>
            <a:r>
              <a:rPr lang="th-TH" sz="1200" dirty="0">
                <a:latin typeface="Browallia New" pitchFamily="34" charset="-34"/>
                <a:cs typeface="Browallia New" pitchFamily="34" charset="-34"/>
              </a:rPr>
              <a:t>ได้</a:t>
            </a:r>
            <a:r>
              <a:rPr lang="th-TH" sz="1200" dirty="0" smtClean="0">
                <a:latin typeface="Browallia New" pitchFamily="34" charset="-34"/>
                <a:cs typeface="Browallia New" pitchFamily="34" charset="-34"/>
              </a:rPr>
              <a:t>มาตรฐานสากล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148191" y="3701350"/>
            <a:ext cx="28116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กลยุทธ์</a:t>
            </a:r>
            <a:endParaRPr lang="th-TH" sz="1400" dirty="0" smtClean="0">
              <a:latin typeface="Browallia New" pitchFamily="34" charset="-34"/>
              <a:cs typeface="Browallia New" pitchFamily="34" charset="-34"/>
            </a:endParaRPr>
          </a:p>
          <a:p>
            <a:pPr lvl="0"/>
            <a:r>
              <a:rPr lang="th-TH" sz="1400" dirty="0" smtClean="0">
                <a:latin typeface="Browallia New" pitchFamily="34" charset="-34"/>
                <a:cs typeface="Browallia New" pitchFamily="34" charset="-34"/>
              </a:rPr>
              <a:t>2.1 สนับสนุน</a:t>
            </a:r>
            <a:r>
              <a:rPr lang="th-TH" sz="1400" dirty="0">
                <a:latin typeface="Browallia New" pitchFamily="34" charset="-34"/>
                <a:cs typeface="Browallia New" pitchFamily="34" charset="-34"/>
              </a:rPr>
              <a:t>การเพิ่ม</a:t>
            </a:r>
            <a:r>
              <a:rPr lang="th-TH" sz="1400" dirty="0" smtClean="0">
                <a:latin typeface="Browallia New" pitchFamily="34" charset="-34"/>
                <a:cs typeface="Browallia New" pitchFamily="34" charset="-34"/>
              </a:rPr>
              <a:t>ประสิทธิภาพการจัดการคุณภาพสิ่งแวดล้อม </a:t>
            </a:r>
            <a:r>
              <a:rPr lang="th-TH" sz="1400" dirty="0">
                <a:latin typeface="Browallia New" pitchFamily="34" charset="-34"/>
                <a:cs typeface="Browallia New" pitchFamily="34" charset="-34"/>
              </a:rPr>
              <a:t>ในพื้นที่เสี่ยงและได้รับ</a:t>
            </a:r>
            <a:r>
              <a:rPr lang="th-TH" sz="1400" dirty="0" smtClean="0">
                <a:latin typeface="Browallia New" pitchFamily="34" charset="-34"/>
                <a:cs typeface="Browallia New" pitchFamily="34" charset="-34"/>
              </a:rPr>
              <a:t>ผลกระทบ2.2 เพิ่ม</a:t>
            </a:r>
            <a:r>
              <a:rPr lang="th-TH" sz="1400" dirty="0">
                <a:latin typeface="Browallia New" pitchFamily="34" charset="-34"/>
                <a:cs typeface="Browallia New" pitchFamily="34" charset="-34"/>
              </a:rPr>
              <a:t>ขีดความสามารถของเครือข่ายทุกภาค</a:t>
            </a:r>
            <a:r>
              <a:rPr lang="th-TH" sz="1400" dirty="0" smtClean="0">
                <a:latin typeface="Browallia New" pitchFamily="34" charset="-34"/>
                <a:cs typeface="Browallia New" pitchFamily="34" charset="-34"/>
              </a:rPr>
              <a:t>ส่วน                    ใน</a:t>
            </a:r>
            <a:r>
              <a:rPr lang="th-TH" sz="1400" dirty="0">
                <a:latin typeface="Browallia New" pitchFamily="34" charset="-34"/>
                <a:cs typeface="Browallia New" pitchFamily="34" charset="-34"/>
              </a:rPr>
              <a:t>การจัดการสถานการณ์วิกฤต </a:t>
            </a:r>
            <a:endParaRPr lang="en-US" sz="1400" dirty="0">
              <a:latin typeface="Browallia New" pitchFamily="34" charset="-34"/>
              <a:cs typeface="Browallia New" pitchFamily="34" charset="-34"/>
            </a:endParaRPr>
          </a:p>
          <a:p>
            <a:pPr lvl="0"/>
            <a:r>
              <a:rPr lang="th-TH" sz="1400" dirty="0" smtClean="0">
                <a:latin typeface="Browallia New" pitchFamily="34" charset="-34"/>
                <a:cs typeface="Browallia New" pitchFamily="34" charset="-34"/>
              </a:rPr>
              <a:t>2.3 เพิ่ม</a:t>
            </a:r>
            <a:r>
              <a:rPr lang="th-TH" sz="1400" dirty="0">
                <a:latin typeface="Browallia New" pitchFamily="34" charset="-34"/>
                <a:cs typeface="Browallia New" pitchFamily="34" charset="-34"/>
              </a:rPr>
              <a:t>ประสิทธิภาพกลไกทุกภาคส่วนในการป้องกันแก้ไขปัญหา</a:t>
            </a:r>
            <a:r>
              <a:rPr lang="th-TH" sz="1400" dirty="0" smtClean="0">
                <a:latin typeface="Browallia New" pitchFamily="34" charset="-34"/>
                <a:cs typeface="Browallia New" pitchFamily="34" charset="-34"/>
              </a:rPr>
              <a:t>สังคม</a:t>
            </a:r>
            <a:endParaRPr lang="th-TH" sz="1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528" y="5618393"/>
            <a:ext cx="271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ตัวชี้วัด</a:t>
            </a:r>
          </a:p>
          <a:p>
            <a:r>
              <a:rPr lang="th-TH" sz="1200" b="1" dirty="0" smtClean="0">
                <a:latin typeface="Browallia New" pitchFamily="34" charset="-34"/>
                <a:cs typeface="Browallia New" pitchFamily="34" charset="-34"/>
              </a:rPr>
              <a:t>1</a:t>
            </a:r>
            <a:r>
              <a:rPr lang="th-TH" sz="1100" b="1" dirty="0" smtClean="0">
                <a:latin typeface="Browallia New" pitchFamily="34" charset="-34"/>
                <a:cs typeface="Browallia New" pitchFamily="34" charset="-34"/>
              </a:rPr>
              <a:t>. ร้อย</a:t>
            </a:r>
            <a:r>
              <a:rPr lang="th-TH" sz="1100" b="1" dirty="0">
                <a:latin typeface="Browallia New" pitchFamily="34" charset="-34"/>
                <a:cs typeface="Browallia New" pitchFamily="34" charset="-34"/>
              </a:rPr>
              <a:t>ละของรายได้จากการท่องเที่ยวที่เพิ่มขึ้น (ร้อยละ 5</a:t>
            </a:r>
            <a:r>
              <a:rPr lang="th-TH" sz="1100" b="1" dirty="0" smtClean="0">
                <a:latin typeface="Browallia New" pitchFamily="34" charset="-34"/>
                <a:cs typeface="Browallia New" pitchFamily="34" charset="-34"/>
              </a:rPr>
              <a:t>)</a:t>
            </a:r>
            <a:endParaRPr lang="en-US" sz="11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60315" y="3717032"/>
            <a:ext cx="28094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กลยุทธ์</a:t>
            </a:r>
          </a:p>
          <a:p>
            <a:pPr lvl="0"/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3.1 ส่งเสริม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อุตสาหกรรมสีเขียว </a:t>
            </a:r>
            <a:endParaRPr lang="en-US" sz="1600" dirty="0">
              <a:latin typeface="Browallia New" pitchFamily="34" charset="-34"/>
              <a:cs typeface="Browallia New" pitchFamily="34" charset="-34"/>
            </a:endParaRPr>
          </a:p>
          <a:p>
            <a:pPr lvl="0"/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3.2 ส่งเสริม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เกษตรปลอดภัย</a:t>
            </a:r>
            <a:endParaRPr lang="en-US" sz="1600" dirty="0">
              <a:latin typeface="Browallia New" pitchFamily="34" charset="-34"/>
              <a:cs typeface="Browallia New" pitchFamily="34" charset="-34"/>
            </a:endParaRPr>
          </a:p>
          <a:p>
            <a:pPr lvl="0"/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3.3 ยกระดับ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คุณภาพสินค้าและบริการของชุมชนและสถานประกอบการ ให้ได้มาตรฐานที่เป็นมิตรกับสิ่งแวดล้อม </a:t>
            </a:r>
            <a:endParaRPr lang="en-US" sz="16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30629" y="2852936"/>
            <a:ext cx="2826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เป้าประสงค์ประเด็นที่ 3</a:t>
            </a:r>
          </a:p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เพิ่ม</a:t>
            </a:r>
            <a:r>
              <a:rPr lang="th-TH" sz="1600" b="1" dirty="0">
                <a:latin typeface="Browallia New" pitchFamily="34" charset="-34"/>
                <a:cs typeface="Browallia New" pitchFamily="34" charset="-34"/>
              </a:rPr>
              <a:t>ขีดความสามารถในการแข่งขันของสถานประกอบการ</a:t>
            </a:r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ในจังหวัด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53688" y="5589240"/>
            <a:ext cx="280907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h-TH" sz="1400" b="1" dirty="0" smtClean="0">
                <a:latin typeface="Browallia New" pitchFamily="34" charset="-34"/>
                <a:cs typeface="Browallia New" pitchFamily="34" charset="-34"/>
              </a:rPr>
              <a:t>ตัวชี้วัด</a:t>
            </a:r>
          </a:p>
          <a:p>
            <a:r>
              <a:rPr lang="th-TH" sz="1100" b="1" dirty="0">
                <a:latin typeface="Browallia New" pitchFamily="34" charset="-34"/>
                <a:cs typeface="Browallia New" pitchFamily="34" charset="-34"/>
              </a:rPr>
              <a:t>1</a:t>
            </a:r>
            <a:r>
              <a:rPr lang="th-TH" sz="1050" b="1" dirty="0">
                <a:latin typeface="Browallia New" pitchFamily="34" charset="-34"/>
                <a:cs typeface="Browallia New" pitchFamily="34" charset="-34"/>
              </a:rPr>
              <a:t>. ร้อย</a:t>
            </a:r>
            <a:r>
              <a:rPr lang="th-TH" sz="1050" b="1" dirty="0" smtClean="0">
                <a:latin typeface="Browallia New" pitchFamily="34" charset="-34"/>
                <a:cs typeface="Browallia New" pitchFamily="34" charset="-34"/>
              </a:rPr>
              <a:t>ละความสำเร็จในการพัฒนาโครงสร้างพื้นฐานให้มีมาตรฐานเพื่อการเป็นสังคมเมืองน่าอยู่ (ร้อยละ 10)</a:t>
            </a:r>
            <a:endParaRPr lang="en-US" sz="1050" dirty="0">
              <a:latin typeface="Browallia New" pitchFamily="34" charset="-34"/>
              <a:cs typeface="Browallia New" pitchFamily="34" charset="-34"/>
            </a:endParaRPr>
          </a:p>
          <a:p>
            <a:pPr lvl="0" algn="ctr"/>
            <a:endParaRPr lang="th-TH" sz="1050" b="1" dirty="0" smtClean="0">
              <a:latin typeface="Browallia New" pitchFamily="34" charset="-34"/>
              <a:cs typeface="Browallia New" pitchFamily="34" charset="-34"/>
            </a:endParaRPr>
          </a:p>
          <a:p>
            <a:endParaRPr lang="en-US" sz="1050" dirty="0">
              <a:latin typeface="Browallia New" pitchFamily="34" charset="-34"/>
              <a:cs typeface="Browallia New" pitchFamily="34" charset="-34"/>
            </a:endParaRPr>
          </a:p>
          <a:p>
            <a:endParaRPr lang="th-TH" sz="105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54132" y="5589240"/>
            <a:ext cx="288032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ตัวชี้วัด</a:t>
            </a:r>
          </a:p>
          <a:p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1. ร้อย</a:t>
            </a:r>
            <a:r>
              <a:rPr lang="th-TH" sz="1050" b="1" dirty="0">
                <a:latin typeface="Browallia News" pitchFamily="34" charset="-34"/>
                <a:cs typeface="Browallia News" pitchFamily="34" charset="-34"/>
              </a:rPr>
              <a:t>ละที่เพิ่มขึ้นของการลงทุนภาคอุตสาหกรรม การค้า และบริการ(ร้อยละ  </a:t>
            </a:r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2.5)</a:t>
            </a:r>
            <a:endParaRPr lang="en-US" sz="1050" dirty="0">
              <a:latin typeface="Browallia News" pitchFamily="34" charset="-34"/>
              <a:cs typeface="Browallia News" pitchFamily="34" charset="-34"/>
            </a:endParaRPr>
          </a:p>
          <a:p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2. ร้อย</a:t>
            </a:r>
            <a:r>
              <a:rPr lang="th-TH" sz="1050" b="1" dirty="0">
                <a:latin typeface="Browallia News" pitchFamily="34" charset="-34"/>
                <a:cs typeface="Browallia News" pitchFamily="34" charset="-34"/>
              </a:rPr>
              <a:t>ละที่เพิ่มขึ้นของโรงงานอุตสาหกรรมที่ใช้</a:t>
            </a:r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เทคโนโลยีสีเขียว(</a:t>
            </a:r>
            <a:r>
              <a:rPr lang="th-TH" sz="1050" b="1" dirty="0">
                <a:latin typeface="Browallia News" pitchFamily="34" charset="-34"/>
                <a:cs typeface="Browallia News" pitchFamily="34" charset="-34"/>
              </a:rPr>
              <a:t>ร้อยละ </a:t>
            </a:r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2)</a:t>
            </a:r>
          </a:p>
          <a:p>
            <a:pPr lvl="0"/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3</a:t>
            </a:r>
            <a:r>
              <a:rPr lang="th-TH" sz="1050" dirty="0" smtClean="0">
                <a:latin typeface="Browallia News" pitchFamily="34" charset="-34"/>
                <a:cs typeface="Browallia News" pitchFamily="34" charset="-34"/>
              </a:rPr>
              <a:t>. </a:t>
            </a:r>
            <a:r>
              <a:rPr lang="th-TH" sz="1050" b="1" dirty="0">
                <a:latin typeface="Browallia News" pitchFamily="34" charset="-34"/>
                <a:cs typeface="Browallia News" pitchFamily="34" charset="-34"/>
              </a:rPr>
              <a:t>ร้อยละที่เพิ่มขึ้นของเกษตรกร/แปลง/ฟาร์มที่ผ่านมาตรฐานความปลอดภัยของจังหวัด (ร้อย</a:t>
            </a:r>
            <a:r>
              <a:rPr lang="th-TH" sz="1050" b="1" dirty="0" smtClean="0">
                <a:latin typeface="Browallia News" pitchFamily="34" charset="-34"/>
                <a:cs typeface="Browallia News" pitchFamily="34" charset="-34"/>
              </a:rPr>
              <a:t>ละ  5)</a:t>
            </a:r>
            <a:endParaRPr lang="th-TH" sz="1050" dirty="0">
              <a:latin typeface="Browallia News" pitchFamily="34" charset="-34"/>
              <a:cs typeface="Browallia News" pitchFamily="34" charset="-34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2411" y="2814027"/>
            <a:ext cx="2826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เป้าประสงค์ประเด็นที่ 1</a:t>
            </a:r>
          </a:p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เพิ่มมูลค่าด้านการท่องเที่ยว</a:t>
            </a:r>
          </a:p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ทางประวัติศาสตร์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3848" y="2916233"/>
            <a:ext cx="2826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เป้าประสงค์ประเด็นที่ 2</a:t>
            </a:r>
          </a:p>
          <a:p>
            <a:pPr algn="ctr"/>
            <a:r>
              <a:rPr lang="th-TH" sz="1600" b="1" dirty="0" smtClean="0">
                <a:latin typeface="Browallia New" pitchFamily="34" charset="-34"/>
                <a:cs typeface="Browallia New" pitchFamily="34" charset="-34"/>
              </a:rPr>
              <a:t>ยกระดับคุณภาพชีวิตของประชาชน</a:t>
            </a:r>
            <a:endParaRPr lang="th-TH" sz="16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เมฆ 2"/>
          <p:cNvSpPr/>
          <p:nvPr/>
        </p:nvSpPr>
        <p:spPr>
          <a:xfrm rot="-780000">
            <a:off x="352411" y="51576"/>
            <a:ext cx="1858592" cy="592113"/>
          </a:xfrm>
          <a:prstGeom prst="cloud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/>
              <a:t>ปี </a:t>
            </a:r>
            <a:r>
              <a:rPr lang="th-TH" sz="2000" b="1" dirty="0" smtClean="0"/>
              <a:t>2558</a:t>
            </a:r>
            <a:endParaRPr lang="th-TH" sz="2000" b="1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 rot="5400000">
            <a:off x="-72154" y="3177334"/>
            <a:ext cx="432048" cy="359316"/>
          </a:xfrm>
        </p:spPr>
        <p:txBody>
          <a:bodyPr/>
          <a:lstStyle/>
          <a:p>
            <a:r>
              <a:rPr lang="th-TH" sz="1400" b="1" smtClean="0">
                <a:solidFill>
                  <a:srgbClr val="000000"/>
                </a:solidFill>
                <a:latin typeface="TH SarabunIT๙" pitchFamily="34" charset="-34"/>
                <a:cs typeface="TH SarabunIT๙" pitchFamily="34" charset="-34"/>
              </a:rPr>
              <a:t>๑8</a:t>
            </a:r>
            <a:endParaRPr lang="th-TH" sz="1400" b="1" dirty="0">
              <a:solidFill>
                <a:srgbClr val="00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B087-D971-4D33-8CDB-60D970FA325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48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67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67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67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67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167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167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67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67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0" grpId="0" animBg="1"/>
      <p:bldP spid="116761" grpId="0" animBg="1"/>
      <p:bldP spid="116762" grpId="0"/>
      <p:bldP spid="116779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374</Words>
  <Application>Microsoft Office PowerPoint</Application>
  <PresentationFormat>นำเสนอทางหน้าจอ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Nok</dc:creator>
  <cp:lastModifiedBy>Somsak</cp:lastModifiedBy>
  <cp:revision>115</cp:revision>
  <cp:lastPrinted>2014-11-07T10:28:57Z</cp:lastPrinted>
  <dcterms:created xsi:type="dcterms:W3CDTF">2012-07-12T09:23:08Z</dcterms:created>
  <dcterms:modified xsi:type="dcterms:W3CDTF">2014-11-07T10:30:10Z</dcterms:modified>
</cp:coreProperties>
</file>