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66" r:id="rId1"/>
  </p:sldMasterIdLst>
  <p:notesMasterIdLst>
    <p:notesMasterId r:id="rId3"/>
  </p:notesMasterIdLst>
  <p:handoutMasterIdLst>
    <p:handoutMasterId r:id="rId4"/>
  </p:handoutMasterIdLst>
  <p:sldIdLst>
    <p:sldId id="301" r:id="rId2"/>
  </p:sldIdLst>
  <p:sldSz cx="9540875" cy="7272338"/>
  <p:notesSz cx="9926638" cy="6797675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77838" indent="-2063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58850" indent="-44450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438275" indent="-66675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919288" indent="-904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3D9D"/>
    <a:srgbClr val="0000CC"/>
    <a:srgbClr val="F9A7C6"/>
    <a:srgbClr val="FF6600"/>
    <a:srgbClr val="CCFF99"/>
    <a:srgbClr val="FFCCFF"/>
    <a:srgbClr val="CCCCFF"/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37" autoAdjust="0"/>
    <p:restoredTop sz="94601" autoAdjust="0"/>
  </p:normalViewPr>
  <p:slideViewPr>
    <p:cSldViewPr>
      <p:cViewPr>
        <p:scale>
          <a:sx n="100" d="100"/>
          <a:sy n="100" d="100"/>
        </p:scale>
        <p:origin x="-234" y="-78"/>
      </p:cViewPr>
      <p:guideLst>
        <p:guide orient="horz" pos="2291"/>
        <p:guide pos="30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302625" cy="34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5" rIns="91413" bIns="45705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1697" y="1"/>
            <a:ext cx="4302625" cy="34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5" rIns="91413" bIns="45705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325"/>
            <a:ext cx="4302625" cy="34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5" rIns="91413" bIns="45705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1697" y="6456325"/>
            <a:ext cx="4302625" cy="34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5" rIns="91413" bIns="45705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127F23C-8D04-4533-A933-893547BA8C1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72236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302625" cy="34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5" rIns="91413" bIns="45705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1697" y="1"/>
            <a:ext cx="4302625" cy="34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5" rIns="91413" bIns="45705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509588"/>
            <a:ext cx="3344862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202" y="3228706"/>
            <a:ext cx="7942238" cy="3059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5" rIns="91413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25"/>
            <a:ext cx="4302625" cy="34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5" rIns="91413" bIns="45705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697" y="6456325"/>
            <a:ext cx="4302625" cy="34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3" tIns="45705" rIns="91413" bIns="45705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30C6F7E-30DC-4685-AACF-88EC9CA62F2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37829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1pPr>
    <a:lvl2pPr marL="477838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2pPr>
    <a:lvl3pPr marL="95885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3pPr>
    <a:lvl4pPr marL="1438275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4pPr>
    <a:lvl5pPr marL="1919288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5pPr>
    <a:lvl6pPr marL="2400289" algn="l" defTabSz="9601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80346" algn="l" defTabSz="9601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60404" algn="l" defTabSz="9601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40463" algn="l" defTabSz="9601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ตัวแทน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th-TH" smtClean="0"/>
          </a:p>
        </p:txBody>
      </p:sp>
      <p:sp>
        <p:nvSpPr>
          <p:cNvPr id="3072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FCEC9663-AC1C-4F7F-B5B2-C931B583F074}" type="slidenum">
              <a:rPr lang="th-TH" sz="1200" smtClean="0">
                <a:solidFill>
                  <a:srgbClr val="000000"/>
                </a:solidFill>
              </a:rPr>
              <a:pPr eaLnBrk="1" hangingPunct="1"/>
              <a:t>1</a:t>
            </a:fld>
            <a:endParaRPr lang="th-TH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15566" y="2259139"/>
            <a:ext cx="8109744" cy="155883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1131" y="4120992"/>
            <a:ext cx="6678613" cy="185848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0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0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1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1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16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2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2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2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4800D16-E6E6-4F01-B172-607D341E2469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B01A6527-DBC0-40F0-A1B7-D91CB833BA4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6288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D2481CA-F3B5-4A07-A075-E9A504167D2B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3FBC207-5A91-4B21-97DD-297647270AA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54446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917134" y="291231"/>
            <a:ext cx="2146697" cy="620505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77044" y="291231"/>
            <a:ext cx="6281076" cy="620505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6C27DD5-1D8A-496B-ACCF-BC870BF8D56E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05BF932-D47E-4B1E-9DAA-D29F8CEFA0E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27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957A142-49C9-4371-B6B9-959136127C4B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46B4A74-8927-4C19-9EB7-CB6C80ABF50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4683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53663" y="4673151"/>
            <a:ext cx="8109744" cy="1444367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53663" y="3082328"/>
            <a:ext cx="8109744" cy="1590823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033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606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4100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2133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016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8200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623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426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BDCBE62-2FAD-4476-9940-D0220A7F9C3A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0D5B6FD-44A3-459C-B7CF-2BFFAA85B1E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727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77044" y="1696879"/>
            <a:ext cx="4213886" cy="479940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849945" y="1696879"/>
            <a:ext cx="4213886" cy="479940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7A74E81-CD0C-4DC8-BBFD-497C50E021D7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101A354-A4D8-4674-B3DC-DC73D950930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820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77044" y="1627860"/>
            <a:ext cx="4215543" cy="678414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0334" indent="0">
              <a:buNone/>
              <a:defRPr sz="2100" b="1"/>
            </a:lvl2pPr>
            <a:lvl3pPr marL="960669" indent="0">
              <a:buNone/>
              <a:defRPr sz="1900" b="1"/>
            </a:lvl3pPr>
            <a:lvl4pPr marL="1441003" indent="0">
              <a:buNone/>
              <a:defRPr sz="1700" b="1"/>
            </a:lvl4pPr>
            <a:lvl5pPr marL="1921337" indent="0">
              <a:buNone/>
              <a:defRPr sz="1700" b="1"/>
            </a:lvl5pPr>
            <a:lvl6pPr marL="2401672" indent="0">
              <a:buNone/>
              <a:defRPr sz="1700" b="1"/>
            </a:lvl6pPr>
            <a:lvl7pPr marL="2882006" indent="0">
              <a:buNone/>
              <a:defRPr sz="1700" b="1"/>
            </a:lvl7pPr>
            <a:lvl8pPr marL="3362340" indent="0">
              <a:buNone/>
              <a:defRPr sz="1700" b="1"/>
            </a:lvl8pPr>
            <a:lvl9pPr marL="3842675" indent="0">
              <a:buNone/>
              <a:defRPr sz="17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77044" y="2306274"/>
            <a:ext cx="4215543" cy="419001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846633" y="1627860"/>
            <a:ext cx="4217199" cy="678414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0334" indent="0">
              <a:buNone/>
              <a:defRPr sz="2100" b="1"/>
            </a:lvl2pPr>
            <a:lvl3pPr marL="960669" indent="0">
              <a:buNone/>
              <a:defRPr sz="1900" b="1"/>
            </a:lvl3pPr>
            <a:lvl4pPr marL="1441003" indent="0">
              <a:buNone/>
              <a:defRPr sz="1700" b="1"/>
            </a:lvl4pPr>
            <a:lvl5pPr marL="1921337" indent="0">
              <a:buNone/>
              <a:defRPr sz="1700" b="1"/>
            </a:lvl5pPr>
            <a:lvl6pPr marL="2401672" indent="0">
              <a:buNone/>
              <a:defRPr sz="1700" b="1"/>
            </a:lvl6pPr>
            <a:lvl7pPr marL="2882006" indent="0">
              <a:buNone/>
              <a:defRPr sz="1700" b="1"/>
            </a:lvl7pPr>
            <a:lvl8pPr marL="3362340" indent="0">
              <a:buNone/>
              <a:defRPr sz="1700" b="1"/>
            </a:lvl8pPr>
            <a:lvl9pPr marL="3842675" indent="0">
              <a:buNone/>
              <a:defRPr sz="17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846633" y="2306274"/>
            <a:ext cx="4217199" cy="419001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FE3217F-3C5E-474D-AB5E-06838CF19D1B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F114241-CC26-4A32-B8EE-D0F5A68FA51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947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7CCF8DA4-1B09-4AB6-8DB9-D7D443F4D70F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6422DB6-1538-4842-B0D6-089FC7D84A5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5840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958FC5B-1007-4C81-BA72-A4DFC363E406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A160912-CEBA-4AC7-BB83-37924D7CD42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454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77044" y="289547"/>
            <a:ext cx="3138882" cy="1232257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730217" y="289547"/>
            <a:ext cx="5333614" cy="6206739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77044" y="1521804"/>
            <a:ext cx="3138882" cy="4974482"/>
          </a:xfrm>
        </p:spPr>
        <p:txBody>
          <a:bodyPr/>
          <a:lstStyle>
            <a:lvl1pPr marL="0" indent="0">
              <a:buNone/>
              <a:defRPr sz="1500"/>
            </a:lvl1pPr>
            <a:lvl2pPr marL="480334" indent="0">
              <a:buNone/>
              <a:defRPr sz="1300"/>
            </a:lvl2pPr>
            <a:lvl3pPr marL="960669" indent="0">
              <a:buNone/>
              <a:defRPr sz="1100"/>
            </a:lvl3pPr>
            <a:lvl4pPr marL="1441003" indent="0">
              <a:buNone/>
              <a:defRPr sz="900"/>
            </a:lvl4pPr>
            <a:lvl5pPr marL="1921337" indent="0">
              <a:buNone/>
              <a:defRPr sz="900"/>
            </a:lvl5pPr>
            <a:lvl6pPr marL="2401672" indent="0">
              <a:buNone/>
              <a:defRPr sz="900"/>
            </a:lvl6pPr>
            <a:lvl7pPr marL="2882006" indent="0">
              <a:buNone/>
              <a:defRPr sz="900"/>
            </a:lvl7pPr>
            <a:lvl8pPr marL="3362340" indent="0">
              <a:buNone/>
              <a:defRPr sz="900"/>
            </a:lvl8pPr>
            <a:lvl9pPr marL="3842675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58EC053-0378-419D-A527-835C9229DD56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730BED41-FE3C-4B7A-9C2F-09D198F1E13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2928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870078" y="5090637"/>
            <a:ext cx="5724525" cy="60097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870078" y="649797"/>
            <a:ext cx="5724525" cy="4363403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80334" indent="0">
              <a:buNone/>
              <a:defRPr sz="2900"/>
            </a:lvl2pPr>
            <a:lvl3pPr marL="960669" indent="0">
              <a:buNone/>
              <a:defRPr sz="2500"/>
            </a:lvl3pPr>
            <a:lvl4pPr marL="1441003" indent="0">
              <a:buNone/>
              <a:defRPr sz="2100"/>
            </a:lvl4pPr>
            <a:lvl5pPr marL="1921337" indent="0">
              <a:buNone/>
              <a:defRPr sz="2100"/>
            </a:lvl5pPr>
            <a:lvl6pPr marL="2401672" indent="0">
              <a:buNone/>
              <a:defRPr sz="2100"/>
            </a:lvl6pPr>
            <a:lvl7pPr marL="2882006" indent="0">
              <a:buNone/>
              <a:defRPr sz="2100"/>
            </a:lvl7pPr>
            <a:lvl8pPr marL="3362340" indent="0">
              <a:buNone/>
              <a:defRPr sz="2100"/>
            </a:lvl8pPr>
            <a:lvl9pPr marL="3842675" indent="0">
              <a:buNone/>
              <a:defRPr sz="21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870078" y="5691615"/>
            <a:ext cx="5724525" cy="853489"/>
          </a:xfrm>
        </p:spPr>
        <p:txBody>
          <a:bodyPr/>
          <a:lstStyle>
            <a:lvl1pPr marL="0" indent="0">
              <a:buNone/>
              <a:defRPr sz="1500"/>
            </a:lvl1pPr>
            <a:lvl2pPr marL="480334" indent="0">
              <a:buNone/>
              <a:defRPr sz="1300"/>
            </a:lvl2pPr>
            <a:lvl3pPr marL="960669" indent="0">
              <a:buNone/>
              <a:defRPr sz="1100"/>
            </a:lvl3pPr>
            <a:lvl4pPr marL="1441003" indent="0">
              <a:buNone/>
              <a:defRPr sz="900"/>
            </a:lvl4pPr>
            <a:lvl5pPr marL="1921337" indent="0">
              <a:buNone/>
              <a:defRPr sz="900"/>
            </a:lvl5pPr>
            <a:lvl6pPr marL="2401672" indent="0">
              <a:buNone/>
              <a:defRPr sz="900"/>
            </a:lvl6pPr>
            <a:lvl7pPr marL="2882006" indent="0">
              <a:buNone/>
              <a:defRPr sz="900"/>
            </a:lvl7pPr>
            <a:lvl8pPr marL="3362340" indent="0">
              <a:buNone/>
              <a:defRPr sz="900"/>
            </a:lvl8pPr>
            <a:lvl9pPr marL="3842675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7C09C90-CDA6-4C1D-AA2E-126C1C6F1066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0A01BC6-F04E-461A-B41D-C710E347CAA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89071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77838" y="290513"/>
            <a:ext cx="8586787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067" tIns="48033" rIns="96067" bIns="4803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3075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77838" y="1697038"/>
            <a:ext cx="8586787" cy="479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067" tIns="48033" rIns="96067" bIns="480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77838" y="6740525"/>
            <a:ext cx="2225675" cy="387350"/>
          </a:xfrm>
          <a:prstGeom prst="rect">
            <a:avLst/>
          </a:prstGeom>
        </p:spPr>
        <p:txBody>
          <a:bodyPr vert="horz" lIns="96067" tIns="48033" rIns="96067" bIns="48033" rtlCol="0" anchor="ctr"/>
          <a:lstStyle>
            <a:lvl1pPr algn="l" defTabSz="960669" fontAlgn="auto">
              <a:spcBef>
                <a:spcPts val="0"/>
              </a:spcBef>
              <a:spcAft>
                <a:spcPts val="0"/>
              </a:spcAft>
              <a:defRPr sz="13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fld id="{6EE7405C-EAAE-4622-954A-2D598CBAB0C5}" type="datetimeFigureOut">
              <a:rPr lang="th-TH"/>
              <a:pPr>
                <a:defRPr/>
              </a:pPr>
              <a:t>14/08/58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259138" y="6740525"/>
            <a:ext cx="3022600" cy="387350"/>
          </a:xfrm>
          <a:prstGeom prst="rect">
            <a:avLst/>
          </a:prstGeom>
        </p:spPr>
        <p:txBody>
          <a:bodyPr vert="horz" lIns="96067" tIns="48033" rIns="96067" bIns="48033" rtlCol="0" anchor="ctr"/>
          <a:lstStyle>
            <a:lvl1pPr algn="ctr" defTabSz="960669" fontAlgn="auto">
              <a:spcBef>
                <a:spcPts val="0"/>
              </a:spcBef>
              <a:spcAft>
                <a:spcPts val="0"/>
              </a:spcAft>
              <a:defRPr sz="13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837363" y="6740525"/>
            <a:ext cx="2225675" cy="387350"/>
          </a:xfrm>
          <a:prstGeom prst="rect">
            <a:avLst/>
          </a:prstGeom>
        </p:spPr>
        <p:txBody>
          <a:bodyPr vert="horz" lIns="96067" tIns="48033" rIns="96067" bIns="48033" rtlCol="0" anchor="ctr"/>
          <a:lstStyle>
            <a:lvl1pPr algn="r" defTabSz="960669" fontAlgn="auto">
              <a:spcBef>
                <a:spcPts val="0"/>
              </a:spcBef>
              <a:spcAft>
                <a:spcPts val="0"/>
              </a:spcAft>
              <a:defRPr sz="13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fld id="{8394F396-852B-4FD0-942B-01FFD6BD7C5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70" r:id="rId1"/>
    <p:sldLayoutId id="2147484971" r:id="rId2"/>
    <p:sldLayoutId id="2147484972" r:id="rId3"/>
    <p:sldLayoutId id="2147484973" r:id="rId4"/>
    <p:sldLayoutId id="2147484974" r:id="rId5"/>
    <p:sldLayoutId id="2147484975" r:id="rId6"/>
    <p:sldLayoutId id="2147484976" r:id="rId7"/>
    <p:sldLayoutId id="2147484977" r:id="rId8"/>
    <p:sldLayoutId id="2147484978" r:id="rId9"/>
    <p:sldLayoutId id="2147484979" r:id="rId10"/>
    <p:sldLayoutId id="2147484980" r:id="rId11"/>
  </p:sldLayoutIdLst>
  <p:txStyles>
    <p:titleStyle>
      <a:lvl1pPr algn="ctr" defTabSz="960438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60438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defTabSz="960438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defTabSz="960438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defTabSz="960438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defTabSz="960438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defTabSz="960438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defTabSz="960438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defTabSz="960438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58775" indent="-358775" algn="l" defTabSz="9604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9463" indent="-300038" algn="l" defTabSz="9604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39713" algn="l" defTabSz="9604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81163" indent="-239713" algn="l" defTabSz="9604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60588" indent="-239713" algn="l" defTabSz="9604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41839" indent="-240167" algn="l" defTabSz="960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2173" indent="-240167" algn="l" defTabSz="960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02507" indent="-240167" algn="l" defTabSz="960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82842" indent="-240167" algn="l" defTabSz="960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6066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480334" algn="l" defTabSz="96066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960669" algn="l" defTabSz="96066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1003" algn="l" defTabSz="96066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1337" algn="l" defTabSz="96066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2401672" algn="l" defTabSz="96066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2882006" algn="l" defTabSz="96066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3362340" algn="l" defTabSz="96066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3842675" algn="l" defTabSz="96066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60" name="AutoShape 24"/>
          <p:cNvSpPr>
            <a:spLocks noChangeArrowheads="1"/>
          </p:cNvSpPr>
          <p:nvPr/>
        </p:nvSpPr>
        <p:spPr bwMode="auto">
          <a:xfrm>
            <a:off x="1111250" y="30163"/>
            <a:ext cx="7793038" cy="88741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718" tIns="40359" rIns="80718" bIns="40359" anchor="ctr"/>
          <a:lstStyle/>
          <a:p>
            <a:pPr algn="ctr" defTabSz="806450"/>
            <a:r>
              <a:rPr lang="th-TH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    </a:t>
            </a:r>
            <a:r>
              <a:rPr lang="th-TH" sz="23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วิสัยทัศน์ </a:t>
            </a:r>
            <a:r>
              <a:rPr lang="en-US" sz="23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:</a:t>
            </a:r>
            <a:r>
              <a:rPr lang="en-US" sz="230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50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อยุธยานครประวัติศาสตร์ น่าเที่ยว น่าอยู่ ก้าวสู่สากล </a:t>
            </a:r>
            <a:endParaRPr lang="th-TH" sz="230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16761" name="AutoShape 25"/>
          <p:cNvSpPr>
            <a:spLocks noChangeArrowheads="1"/>
          </p:cNvSpPr>
          <p:nvPr/>
        </p:nvSpPr>
        <p:spPr bwMode="auto">
          <a:xfrm>
            <a:off x="212725" y="798513"/>
            <a:ext cx="9066213" cy="1311275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718" tIns="40359" rIns="80718" bIns="40359" anchor="ctr"/>
          <a:lstStyle/>
          <a:p>
            <a:pPr defTabSz="806450"/>
            <a:r>
              <a:rPr lang="th-TH" sz="25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เป้าประสงค์รวม</a:t>
            </a:r>
            <a:r>
              <a:rPr lang="th-TH" sz="250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250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endParaRPr lang="th-TH" sz="250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16762" name="Text Box 26"/>
          <p:cNvSpPr txBox="1">
            <a:spLocks noChangeArrowheads="1"/>
          </p:cNvSpPr>
          <p:nvPr/>
        </p:nvSpPr>
        <p:spPr bwMode="auto">
          <a:xfrm>
            <a:off x="2439988" y="941388"/>
            <a:ext cx="6581775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718" tIns="40359" rIns="80718" bIns="40359">
            <a:spAutoFit/>
          </a:bodyPr>
          <a:lstStyle>
            <a:lvl1pPr defTabSz="7683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7683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7683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7683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7683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7683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7683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7683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7683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9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1. เป็นเมืองประวัติศาสตร์ที่น่าท่องเที่ยวระดับสากล</a:t>
            </a:r>
            <a:endParaRPr lang="en-US" sz="1900" b="1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  <a:p>
            <a:pPr eaLnBrk="1" hangingPunct="1"/>
            <a:r>
              <a:rPr lang="th-TH" sz="19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2. ประชาชนมีคุณภาพชีวิตที่ดี </a:t>
            </a:r>
            <a:endParaRPr lang="en-US" sz="1900" b="1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  <a:p>
            <a:pPr eaLnBrk="1" hangingPunct="1"/>
            <a:r>
              <a:rPr lang="th-TH" sz="19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3. ภาคการผลิต ภาคการค้าและบริการเป็นมิตรกับสิ่งแวดล้อม</a:t>
            </a:r>
            <a:endParaRPr lang="en-US" sz="1900" b="1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16779" name="Text Box 43"/>
          <p:cNvSpPr txBox="1">
            <a:spLocks noChangeArrowheads="1"/>
          </p:cNvSpPr>
          <p:nvPr/>
        </p:nvSpPr>
        <p:spPr bwMode="auto">
          <a:xfrm>
            <a:off x="7681913" y="0"/>
            <a:ext cx="1858962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718" tIns="40359" rIns="80718" bIns="40359">
            <a:spAutoFit/>
          </a:bodyPr>
          <a:lstStyle>
            <a:lvl1pPr defTabSz="7683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7683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7683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7683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7683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7683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7683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7683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7683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th-TH" sz="250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grpSp>
        <p:nvGrpSpPr>
          <p:cNvPr id="20486" name="กลุ่ม 4"/>
          <p:cNvGrpSpPr>
            <a:grpSpLocks/>
          </p:cNvGrpSpPr>
          <p:nvPr/>
        </p:nvGrpSpPr>
        <p:grpSpPr bwMode="auto">
          <a:xfrm>
            <a:off x="298450" y="2032000"/>
            <a:ext cx="8980488" cy="5240338"/>
            <a:chOff x="309872" y="1916311"/>
            <a:chExt cx="8607116" cy="4941689"/>
          </a:xfrm>
        </p:grpSpPr>
        <p:sp>
          <p:nvSpPr>
            <p:cNvPr id="20502" name="AutoShape 30"/>
            <p:cNvSpPr>
              <a:spLocks noChangeArrowheads="1"/>
            </p:cNvSpPr>
            <p:nvPr/>
          </p:nvSpPr>
          <p:spPr bwMode="auto">
            <a:xfrm>
              <a:off x="309872" y="2841688"/>
              <a:ext cx="2767491" cy="778343"/>
            </a:xfrm>
            <a:prstGeom prst="flowChartPunchedCard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algn="ctr" defTabSz="806450">
                <a:lnSpc>
                  <a:spcPct val="70000"/>
                </a:lnSpc>
                <a:spcAft>
                  <a:spcPct val="5000"/>
                </a:spcAft>
              </a:pPr>
              <a:endParaRPr lang="th-TH" sz="160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20503" name="AutoShape 36"/>
            <p:cNvSpPr>
              <a:spLocks noChangeArrowheads="1"/>
            </p:cNvSpPr>
            <p:nvPr/>
          </p:nvSpPr>
          <p:spPr bwMode="auto">
            <a:xfrm>
              <a:off x="360894" y="5600858"/>
              <a:ext cx="2698938" cy="1257142"/>
            </a:xfrm>
            <a:prstGeom prst="flowChartDocumen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defTabSz="806450">
                <a:lnSpc>
                  <a:spcPct val="75000"/>
                </a:lnSpc>
              </a:pPr>
              <a:endParaRPr lang="th-TH" sz="12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116776" name="AutoShape 40"/>
            <p:cNvSpPr>
              <a:spLocks noChangeArrowheads="1"/>
            </p:cNvSpPr>
            <p:nvPr/>
          </p:nvSpPr>
          <p:spPr bwMode="auto">
            <a:xfrm>
              <a:off x="322044" y="1916311"/>
              <a:ext cx="2759998" cy="865282"/>
            </a:xfrm>
            <a:prstGeom prst="foldedCorner">
              <a:avLst>
                <a:gd name="adj" fmla="val 125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algn="ctr" defTabSz="807113" fontAlgn="auto">
                <a:lnSpc>
                  <a:spcPct val="70000"/>
                </a:lnSpc>
                <a:spcBef>
                  <a:spcPts val="0"/>
                </a:spcBef>
                <a:spcAft>
                  <a:spcPct val="5000"/>
                </a:spcAft>
                <a:defRPr/>
              </a:pPr>
              <a:endParaRPr lang="th-TH" sz="1600" b="1" dirty="0">
                <a:solidFill>
                  <a:prstClr val="black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20505" name="AutoShape 42"/>
            <p:cNvSpPr>
              <a:spLocks noChangeArrowheads="1"/>
            </p:cNvSpPr>
            <p:nvPr/>
          </p:nvSpPr>
          <p:spPr bwMode="auto">
            <a:xfrm>
              <a:off x="333375" y="3692039"/>
              <a:ext cx="2726457" cy="1855970"/>
            </a:xfrm>
            <a:prstGeom prst="upDownArrow">
              <a:avLst>
                <a:gd name="adj1" fmla="val 100000"/>
                <a:gd name="adj2" fmla="val 4000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defTabSz="806450"/>
              <a:endParaRPr lang="th-TH" sz="11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20506" name="AutoShape 30"/>
            <p:cNvSpPr>
              <a:spLocks noChangeArrowheads="1"/>
            </p:cNvSpPr>
            <p:nvPr/>
          </p:nvSpPr>
          <p:spPr bwMode="auto">
            <a:xfrm>
              <a:off x="3144473" y="2842209"/>
              <a:ext cx="2857997" cy="778343"/>
            </a:xfrm>
            <a:prstGeom prst="flowChartPunchedCard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algn="ctr" defTabSz="806450">
                <a:lnSpc>
                  <a:spcPct val="70000"/>
                </a:lnSpc>
                <a:spcAft>
                  <a:spcPct val="5000"/>
                </a:spcAft>
              </a:pPr>
              <a:endParaRPr lang="th-TH" sz="160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20507" name="AutoShape 36"/>
            <p:cNvSpPr>
              <a:spLocks noChangeArrowheads="1"/>
            </p:cNvSpPr>
            <p:nvPr/>
          </p:nvSpPr>
          <p:spPr bwMode="auto">
            <a:xfrm>
              <a:off x="3171745" y="5600858"/>
              <a:ext cx="2811852" cy="1257142"/>
            </a:xfrm>
            <a:prstGeom prst="flowChartDocumen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defTabSz="806450">
                <a:lnSpc>
                  <a:spcPct val="75000"/>
                </a:lnSpc>
              </a:pPr>
              <a:endParaRPr lang="th-TH" sz="12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39" name="AutoShape 40"/>
            <p:cNvSpPr>
              <a:spLocks noChangeArrowheads="1"/>
            </p:cNvSpPr>
            <p:nvPr/>
          </p:nvSpPr>
          <p:spPr bwMode="auto">
            <a:xfrm>
              <a:off x="3156596" y="1916311"/>
              <a:ext cx="2849766" cy="865282"/>
            </a:xfrm>
            <a:prstGeom prst="foldedCorner">
              <a:avLst>
                <a:gd name="adj" fmla="val 125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algn="ctr" defTabSz="807113" fontAlgn="auto">
                <a:lnSpc>
                  <a:spcPct val="70000"/>
                </a:lnSpc>
                <a:spcBef>
                  <a:spcPts val="0"/>
                </a:spcBef>
                <a:spcAft>
                  <a:spcPct val="5000"/>
                </a:spcAft>
                <a:defRPr/>
              </a:pPr>
              <a:endParaRPr lang="th-TH" sz="1600" b="1" dirty="0">
                <a:solidFill>
                  <a:prstClr val="black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20509" name="AutoShape 42"/>
            <p:cNvSpPr>
              <a:spLocks noChangeArrowheads="1"/>
            </p:cNvSpPr>
            <p:nvPr/>
          </p:nvSpPr>
          <p:spPr bwMode="auto">
            <a:xfrm>
              <a:off x="3167976" y="3692560"/>
              <a:ext cx="2815621" cy="1855449"/>
            </a:xfrm>
            <a:prstGeom prst="upDownArrow">
              <a:avLst>
                <a:gd name="adj1" fmla="val 100000"/>
                <a:gd name="adj2" fmla="val 4000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defTabSz="806450"/>
              <a:endParaRPr lang="th-TH" sz="11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20510" name="AutoShape 30"/>
            <p:cNvSpPr>
              <a:spLocks noChangeArrowheads="1"/>
            </p:cNvSpPr>
            <p:nvPr/>
          </p:nvSpPr>
          <p:spPr bwMode="auto">
            <a:xfrm>
              <a:off x="6054379" y="2842209"/>
              <a:ext cx="2857997" cy="778343"/>
            </a:xfrm>
            <a:prstGeom prst="flowChartPunchedCard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algn="ctr" defTabSz="806450">
                <a:lnSpc>
                  <a:spcPct val="70000"/>
                </a:lnSpc>
                <a:spcAft>
                  <a:spcPct val="5000"/>
                </a:spcAft>
              </a:pPr>
              <a:endParaRPr lang="th-TH" sz="160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20511" name="AutoShape 36"/>
            <p:cNvSpPr>
              <a:spLocks noChangeArrowheads="1"/>
            </p:cNvSpPr>
            <p:nvPr/>
          </p:nvSpPr>
          <p:spPr bwMode="auto">
            <a:xfrm>
              <a:off x="6081650" y="5600858"/>
              <a:ext cx="2830725" cy="1257142"/>
            </a:xfrm>
            <a:prstGeom prst="flowChartDocumen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defTabSz="806450">
                <a:lnSpc>
                  <a:spcPct val="75000"/>
                </a:lnSpc>
              </a:pPr>
              <a:endParaRPr lang="th-TH" sz="12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43" name="AutoShape 40"/>
            <p:cNvSpPr>
              <a:spLocks noChangeArrowheads="1"/>
            </p:cNvSpPr>
            <p:nvPr/>
          </p:nvSpPr>
          <p:spPr bwMode="auto">
            <a:xfrm>
              <a:off x="6067221" y="1916311"/>
              <a:ext cx="2849767" cy="865282"/>
            </a:xfrm>
            <a:prstGeom prst="foldedCorner">
              <a:avLst>
                <a:gd name="adj" fmla="val 125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algn="ctr" defTabSz="807113" fontAlgn="auto">
                <a:lnSpc>
                  <a:spcPct val="70000"/>
                </a:lnSpc>
                <a:spcBef>
                  <a:spcPts val="0"/>
                </a:spcBef>
                <a:spcAft>
                  <a:spcPct val="5000"/>
                </a:spcAft>
                <a:defRPr/>
              </a:pPr>
              <a:endParaRPr lang="th-TH" sz="1600" b="1" dirty="0">
                <a:solidFill>
                  <a:prstClr val="black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20513" name="AutoShape 42"/>
            <p:cNvSpPr>
              <a:spLocks noChangeArrowheads="1"/>
            </p:cNvSpPr>
            <p:nvPr/>
          </p:nvSpPr>
          <p:spPr bwMode="auto">
            <a:xfrm>
              <a:off x="6077882" y="3692560"/>
              <a:ext cx="2815621" cy="1855449"/>
            </a:xfrm>
            <a:prstGeom prst="upDownArrow">
              <a:avLst>
                <a:gd name="adj1" fmla="val 100000"/>
                <a:gd name="adj2" fmla="val 4000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6841" tIns="38421" rIns="76841" bIns="38421" anchor="ctr"/>
            <a:lstStyle/>
            <a:p>
              <a:pPr defTabSz="806450"/>
              <a:endParaRPr lang="th-TH" sz="11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</p:grpSp>
      <p:sp>
        <p:nvSpPr>
          <p:cNvPr id="20487" name="ตัวแทนเนื้อหา 4"/>
          <p:cNvSpPr>
            <a:spLocks noGrp="1"/>
          </p:cNvSpPr>
          <p:nvPr>
            <p:ph idx="1"/>
          </p:nvPr>
        </p:nvSpPr>
        <p:spPr>
          <a:xfrm>
            <a:off x="261938" y="2003425"/>
            <a:ext cx="2930525" cy="939800"/>
          </a:xfrm>
        </p:spPr>
        <p:txBody>
          <a:bodyPr>
            <a:spAutoFit/>
          </a:bodyPr>
          <a:lstStyle/>
          <a:p>
            <a:pPr marL="0" indent="0" algn="ctr" eaLnBrk="1" hangingPunct="1">
              <a:buFont typeface="Arial" pitchFamily="34" charset="0"/>
              <a:buNone/>
            </a:pPr>
            <a:r>
              <a:rPr lang="th-TH" sz="1900" b="1" smtClean="0">
                <a:latin typeface="Browallia New" pitchFamily="34" charset="-34"/>
                <a:cs typeface="Browallia New" pitchFamily="34" charset="-34"/>
              </a:rPr>
              <a:t>ประเด็นยุทธศาสตร์ที่ 1 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th-TH" sz="1500" b="1" smtClean="0">
                <a:latin typeface="Browallia New" pitchFamily="34" charset="-34"/>
                <a:cs typeface="Browallia New" pitchFamily="34" charset="-34"/>
              </a:rPr>
              <a:t>พัฒนาคุณภาพแหล่งท่องเที่ยวและการบริการ 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th-TH" sz="1500" b="1" smtClean="0">
                <a:latin typeface="Browallia New" pitchFamily="34" charset="-34"/>
                <a:cs typeface="Browallia New" pitchFamily="34" charset="-34"/>
              </a:rPr>
              <a:t>สู่มาตรฐานสากล </a:t>
            </a:r>
          </a:p>
        </p:txBody>
      </p:sp>
      <p:sp>
        <p:nvSpPr>
          <p:cNvPr id="20488" name="ตัวแทนเนื้อหา 4"/>
          <p:cNvSpPr txBox="1">
            <a:spLocks/>
          </p:cNvSpPr>
          <p:nvPr/>
        </p:nvSpPr>
        <p:spPr bwMode="auto">
          <a:xfrm>
            <a:off x="2816225" y="2014538"/>
            <a:ext cx="391795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53" tIns="48026" rIns="96053" bIns="48026">
            <a:spAutoFit/>
          </a:bodyPr>
          <a:lstStyle>
            <a:lvl1pPr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h-TH" sz="1900" b="1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ประเด็นยุทธศาสตร์ที่ 2 </a:t>
            </a:r>
          </a:p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h-TH" sz="1900" b="1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พัฒนาเมืองและชุมชนให้น่าอยู่</a:t>
            </a:r>
          </a:p>
        </p:txBody>
      </p:sp>
      <p:sp>
        <p:nvSpPr>
          <p:cNvPr id="20489" name="ตัวแทนเนื้อหา 4"/>
          <p:cNvSpPr txBox="1">
            <a:spLocks/>
          </p:cNvSpPr>
          <p:nvPr/>
        </p:nvSpPr>
        <p:spPr bwMode="auto">
          <a:xfrm>
            <a:off x="6386513" y="2001838"/>
            <a:ext cx="2854325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53" tIns="48026" rIns="96053" bIns="48026">
            <a:spAutoFit/>
          </a:bodyPr>
          <a:lstStyle>
            <a:lvl1pPr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h-TH" sz="17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ประเด็นยุทธศาสตร์ที่ 3 </a:t>
            </a:r>
          </a:p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h-TH" sz="15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พัฒนาภาคการผลิต ภาคการค้าและบริการ </a:t>
            </a:r>
          </a:p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h-TH" sz="15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เป็นมิตรกับสิ่งแวดล้อม</a:t>
            </a:r>
            <a:endParaRPr lang="en-US" sz="1500" b="1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0490" name="TextBox 57"/>
          <p:cNvSpPr txBox="1">
            <a:spLocks noChangeArrowheads="1"/>
          </p:cNvSpPr>
          <p:nvPr/>
        </p:nvSpPr>
        <p:spPr bwMode="auto">
          <a:xfrm>
            <a:off x="287338" y="3933825"/>
            <a:ext cx="2905125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53" tIns="48026" rIns="96053" bIns="48026">
            <a:spAutoFit/>
          </a:bodyPr>
          <a:lstStyle>
            <a:lvl1pPr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13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กลยุทธ์</a:t>
            </a:r>
          </a:p>
          <a:p>
            <a:pPr eaLnBrk="1" hangingPunct="1"/>
            <a:r>
              <a:rPr lang="th-TH" sz="130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1.1 ส่งเสริมการจัดกิจกรรมการท่องเที่ยวด้านประวัติศาสตร์ งานประเพณี และการประสัมพันธ์เชิงรุกด้านการท่องเที่ยว</a:t>
            </a:r>
          </a:p>
          <a:p>
            <a:pPr eaLnBrk="1" hangingPunct="1"/>
            <a:r>
              <a:rPr lang="th-TH" sz="130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1.2 พัฒนาคุณภาพการให้บริการของบุคลากรด้านการท่องเที่ยว ให้ได้มาตรฐานสากล</a:t>
            </a:r>
          </a:p>
          <a:p>
            <a:pPr eaLnBrk="1" hangingPunct="1"/>
            <a:r>
              <a:rPr lang="th-TH" sz="130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1.3 ส่งเสริมการพัฒนาและฟื้นฟูแหล่งท่องเที่ยวที่มีศักยภาพด้านการเรียนรู้ทางประวัติศาสตร์</a:t>
            </a:r>
            <a:endParaRPr lang="en-US" sz="130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  <a:p>
            <a:pPr eaLnBrk="1" hangingPunct="1"/>
            <a:r>
              <a:rPr lang="th-TH" sz="130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1.4 พัฒนาสิ่งอำนวยความสะดวกในการเดินทางและเยี่ยมชมแหล่งท่องเที่ยว ให้ได้มาตรฐานสากล</a:t>
            </a:r>
          </a:p>
        </p:txBody>
      </p:sp>
      <p:sp>
        <p:nvSpPr>
          <p:cNvPr id="20491" name="TextBox 62"/>
          <p:cNvSpPr txBox="1">
            <a:spLocks noChangeArrowheads="1"/>
          </p:cNvSpPr>
          <p:nvPr/>
        </p:nvSpPr>
        <p:spPr bwMode="auto">
          <a:xfrm>
            <a:off x="3284538" y="3924300"/>
            <a:ext cx="2933700" cy="194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53" tIns="48026" rIns="96053" bIns="48026">
            <a:spAutoFit/>
          </a:bodyPr>
          <a:lstStyle>
            <a:lvl1pPr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1500" b="1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กลยุทธ์</a:t>
            </a:r>
            <a:endParaRPr lang="th-TH" sz="1500" dirty="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  <a:p>
            <a:pPr eaLnBrk="1" hangingPunct="1"/>
            <a:r>
              <a:rPr lang="th-TH" sz="1500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2.1 สนับสนุนการเพิ่มประสิทธิภาพการจัดการคุณภาพสิ่งแวดล้อม ในพื้นที่เสี่ยงและได้รับ</a:t>
            </a:r>
            <a:r>
              <a:rPr lang="th-TH" sz="1500" dirty="0" smtClean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ผลกระทบ</a:t>
            </a:r>
          </a:p>
          <a:p>
            <a:pPr eaLnBrk="1" hangingPunct="1"/>
            <a:r>
              <a:rPr lang="th-TH" sz="1500" dirty="0" smtClean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2.2 </a:t>
            </a:r>
            <a:r>
              <a:rPr lang="th-TH" sz="1500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เพิ่มขีดความสามารถของเครือข่ายทุกภาค</a:t>
            </a:r>
            <a:r>
              <a:rPr lang="th-TH" sz="1500" dirty="0" smtClean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ส่วนใน</a:t>
            </a:r>
            <a:r>
              <a:rPr lang="th-TH" sz="1500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การจัดการสถานการณ์วิกฤต </a:t>
            </a:r>
            <a:endParaRPr lang="en-US" sz="1500" dirty="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  <a:p>
            <a:pPr eaLnBrk="1" hangingPunct="1"/>
            <a:r>
              <a:rPr lang="th-TH" sz="1500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2.3 เพิ่มประสิทธิภาพกลไกทุกภาคส่วนในการป้องกันแก้ไขปัญหาสังคม</a:t>
            </a:r>
          </a:p>
        </p:txBody>
      </p:sp>
      <p:sp>
        <p:nvSpPr>
          <p:cNvPr id="20492" name="TextBox 58"/>
          <p:cNvSpPr txBox="1">
            <a:spLocks noChangeArrowheads="1"/>
          </p:cNvSpPr>
          <p:nvPr/>
        </p:nvSpPr>
        <p:spPr bwMode="auto">
          <a:xfrm>
            <a:off x="338138" y="5957888"/>
            <a:ext cx="28289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53" tIns="48026" rIns="96053" bIns="48026">
            <a:spAutoFit/>
          </a:bodyPr>
          <a:lstStyle>
            <a:lvl1pPr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15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ตัวชี้วัด</a:t>
            </a:r>
          </a:p>
          <a:p>
            <a:pPr eaLnBrk="1" hangingPunct="1"/>
            <a:r>
              <a:rPr lang="th-TH" sz="13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1</a:t>
            </a:r>
            <a:r>
              <a:rPr lang="th-TH" sz="12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. ร้อยละของรายได้จากการท่องเที่ยวที่เพิ่มขึ้น (ร้อยละ 5)</a:t>
            </a:r>
            <a:endParaRPr lang="en-US" sz="120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0493" name="TextBox 63"/>
          <p:cNvSpPr txBox="1">
            <a:spLocks noChangeArrowheads="1"/>
          </p:cNvSpPr>
          <p:nvPr/>
        </p:nvSpPr>
        <p:spPr bwMode="auto">
          <a:xfrm>
            <a:off x="6323013" y="3941763"/>
            <a:ext cx="2932112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53" tIns="48026" rIns="96053" bIns="48026">
            <a:spAutoFit/>
          </a:bodyPr>
          <a:lstStyle>
            <a:lvl1pPr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1700" b="1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กลยุทธ์</a:t>
            </a:r>
          </a:p>
          <a:p>
            <a:pPr eaLnBrk="1" hangingPunct="1"/>
            <a:r>
              <a:rPr lang="th-TH" sz="1700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3.1 ส่งเสริมอุตสาหกรรมสีเขียว </a:t>
            </a:r>
            <a:endParaRPr lang="en-US" sz="1700" dirty="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  <a:p>
            <a:pPr eaLnBrk="1" hangingPunct="1"/>
            <a:r>
              <a:rPr lang="th-TH" sz="1700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3.2 ส่งเสริมเกษตรปลอดภัย</a:t>
            </a:r>
            <a:endParaRPr lang="en-US" sz="1700" dirty="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  <a:p>
            <a:pPr eaLnBrk="1" hangingPunct="1"/>
            <a:r>
              <a:rPr lang="th-TH" sz="1700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3.3 ยกระดับคุณภาพสินค้าและบริการของชุมชนและสถานประกอบการ ให้ได้มาตรฐานที่เป็นมิตรกับสิ่งแวดล้อม </a:t>
            </a:r>
            <a:endParaRPr lang="en-US" sz="1700" dirty="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0494" name="TextBox 1"/>
          <p:cNvSpPr txBox="1">
            <a:spLocks noChangeArrowheads="1"/>
          </p:cNvSpPr>
          <p:nvPr/>
        </p:nvSpPr>
        <p:spPr bwMode="auto">
          <a:xfrm>
            <a:off x="6292850" y="3025775"/>
            <a:ext cx="2947988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53" tIns="48026" rIns="96053" bIns="48026">
            <a:spAutoFit/>
          </a:bodyPr>
          <a:lstStyle>
            <a:lvl1pPr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1700" b="1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เป้าประสงค์ประเด็นที่ 3</a:t>
            </a:r>
          </a:p>
          <a:p>
            <a:pPr algn="ctr" eaLnBrk="1" hangingPunct="1"/>
            <a:r>
              <a:rPr lang="th-TH" sz="1700" b="1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เพิ่มขีดความสามารถในการแข่งขันของสถานประกอบการในจังหวัด</a:t>
            </a:r>
          </a:p>
        </p:txBody>
      </p:sp>
      <p:sp>
        <p:nvSpPr>
          <p:cNvPr id="20495" name="TextBox 64"/>
          <p:cNvSpPr txBox="1">
            <a:spLocks noChangeArrowheads="1"/>
          </p:cNvSpPr>
          <p:nvPr/>
        </p:nvSpPr>
        <p:spPr bwMode="auto">
          <a:xfrm>
            <a:off x="3290888" y="5926138"/>
            <a:ext cx="2930525" cy="1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53" tIns="48026" rIns="96053" bIns="48026">
            <a:spAutoFit/>
          </a:bodyPr>
          <a:lstStyle>
            <a:lvl1pPr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1500" b="1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ตัวชี้วัด</a:t>
            </a:r>
          </a:p>
          <a:p>
            <a:pPr marL="228600" indent="-228600" eaLnBrk="1" hangingPunct="1">
              <a:buAutoNum type="arabicPeriod"/>
            </a:pPr>
            <a:r>
              <a:rPr lang="th-TH" sz="1100" b="1" dirty="0" smtClean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ร้อย</a:t>
            </a:r>
            <a:r>
              <a:rPr lang="th-TH" sz="1100" b="1" dirty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ละความสำเร็จในการพัฒนาโครงสร้างพื้นฐานให้มีมาตรฐานเพื่อการเป็นสังคมเมืองน่าอยู่ (ร้อยละ 10</a:t>
            </a:r>
            <a:r>
              <a:rPr lang="th-TH" sz="1100" b="1" dirty="0" smtClean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pPr marL="228600" indent="-228600" eaLnBrk="1" hangingPunct="1">
              <a:buAutoNum type="arabicPeriod"/>
            </a:pPr>
            <a:r>
              <a:rPr lang="th-TH" sz="1100" b="1" dirty="0" smtClean="0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ร้อยละจำนวนหมู่บ้าน/ชุมชนระดับเฝ้าระวังทั่วไป (หมู่บ้านสีขาว) ต่อจำนวนหมู่บ้าน/ชุมชนทั้งหมด (ร้อยละ 5.5)</a:t>
            </a:r>
            <a:endParaRPr lang="en-US" sz="1100" dirty="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 eaLnBrk="1" hangingPunct="1"/>
            <a:endParaRPr lang="th-TH" sz="1100" b="1" dirty="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  <a:p>
            <a:pPr eaLnBrk="1" hangingPunct="1"/>
            <a:endParaRPr lang="en-US" sz="1100" dirty="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  <a:p>
            <a:pPr eaLnBrk="1" hangingPunct="1"/>
            <a:endParaRPr lang="th-TH" sz="1100" dirty="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0496" name="TextBox 65"/>
          <p:cNvSpPr txBox="1">
            <a:spLocks noChangeArrowheads="1"/>
          </p:cNvSpPr>
          <p:nvPr/>
        </p:nvSpPr>
        <p:spPr bwMode="auto">
          <a:xfrm>
            <a:off x="6316663" y="5926138"/>
            <a:ext cx="3062286" cy="86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053" tIns="48026" rIns="96053" bIns="48026">
            <a:spAutoFit/>
          </a:bodyPr>
          <a:lstStyle>
            <a:lvl1pPr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1000" dirty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ตัวชี้วัด</a:t>
            </a:r>
          </a:p>
          <a:p>
            <a:pPr eaLnBrk="1" hangingPunct="1"/>
            <a:r>
              <a:rPr lang="th-TH" sz="1000" dirty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1. ร้อยละที่เพิ่มขึ้นของการลงทุนภาคอุตสาหกรรม </a:t>
            </a:r>
            <a:r>
              <a:rPr lang="th-TH" sz="1000" dirty="0" smtClean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การค้าและบริการ (</a:t>
            </a:r>
            <a:r>
              <a:rPr lang="th-TH" sz="1000" dirty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ร้อย</a:t>
            </a:r>
            <a:r>
              <a:rPr lang="th-TH" sz="1000" dirty="0" smtClean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ละ2.5)</a:t>
            </a:r>
            <a:endParaRPr lang="en-US" sz="1000" dirty="0">
              <a:solidFill>
                <a:srgbClr val="000000"/>
              </a:solidFill>
              <a:latin typeface="Browallia News" pitchFamily="34" charset="-34"/>
              <a:cs typeface="Browallia News" pitchFamily="34" charset="-34"/>
            </a:endParaRPr>
          </a:p>
          <a:p>
            <a:pPr eaLnBrk="1" hangingPunct="1"/>
            <a:r>
              <a:rPr lang="th-TH" sz="1000" dirty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2. ร้อยละที่เพิ่มขึ้นของโรงงานอุตสาหกรรมที่ใช้เทคโนโลยีสี</a:t>
            </a:r>
            <a:r>
              <a:rPr lang="th-TH" sz="1000" dirty="0" smtClean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เขียว (</a:t>
            </a:r>
            <a:r>
              <a:rPr lang="th-TH" sz="1000" dirty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ร้อย</a:t>
            </a:r>
            <a:r>
              <a:rPr lang="th-TH" sz="1000" dirty="0" smtClean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ละ2)</a:t>
            </a:r>
            <a:endParaRPr lang="th-TH" sz="1000" dirty="0">
              <a:solidFill>
                <a:srgbClr val="000000"/>
              </a:solidFill>
              <a:latin typeface="Browallia News" pitchFamily="34" charset="-34"/>
              <a:cs typeface="Browallia News" pitchFamily="34" charset="-34"/>
            </a:endParaRPr>
          </a:p>
          <a:p>
            <a:pPr eaLnBrk="1" hangingPunct="1"/>
            <a:r>
              <a:rPr lang="th-TH" sz="1000" dirty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3. ร้อยละที่เพิ่มขึ้นของเกษตรกร/แปลง/ฟาร์มที่ผ่านมาตรฐานความปลอดภัยของ</a:t>
            </a:r>
            <a:r>
              <a:rPr lang="th-TH" sz="1000" dirty="0" smtClean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จังหวัด(</a:t>
            </a:r>
            <a:r>
              <a:rPr lang="th-TH" sz="1000" dirty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ร้อย</a:t>
            </a:r>
            <a:r>
              <a:rPr lang="th-TH" sz="1000" dirty="0" smtClean="0">
                <a:solidFill>
                  <a:srgbClr val="000000"/>
                </a:solidFill>
                <a:latin typeface="Browallia News" pitchFamily="34" charset="-34"/>
                <a:cs typeface="Browallia News" pitchFamily="34" charset="-34"/>
              </a:rPr>
              <a:t>ละ5)</a:t>
            </a:r>
            <a:endParaRPr lang="th-TH" sz="1000" dirty="0">
              <a:solidFill>
                <a:srgbClr val="000000"/>
              </a:solidFill>
              <a:latin typeface="Browallia News" pitchFamily="34" charset="-34"/>
              <a:cs typeface="Browallia News" pitchFamily="34" charset="-34"/>
            </a:endParaRPr>
          </a:p>
        </p:txBody>
      </p:sp>
      <p:sp>
        <p:nvSpPr>
          <p:cNvPr id="20497" name="TextBox 28"/>
          <p:cNvSpPr txBox="1">
            <a:spLocks noChangeArrowheads="1"/>
          </p:cNvSpPr>
          <p:nvPr/>
        </p:nvSpPr>
        <p:spPr bwMode="auto">
          <a:xfrm>
            <a:off x="368300" y="2984500"/>
            <a:ext cx="2947988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53" tIns="48026" rIns="96053" bIns="48026">
            <a:spAutoFit/>
          </a:bodyPr>
          <a:lstStyle>
            <a:lvl1pPr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17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เป้าประสงค์ประเด็นที่ 1</a:t>
            </a:r>
          </a:p>
          <a:p>
            <a:pPr algn="ctr" eaLnBrk="1" hangingPunct="1"/>
            <a:r>
              <a:rPr lang="th-TH" sz="17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เพิ่มมูลค่าด้านการท่องเที่ยว</a:t>
            </a:r>
          </a:p>
          <a:p>
            <a:pPr algn="ctr" eaLnBrk="1" hangingPunct="1"/>
            <a:r>
              <a:rPr lang="th-TH" sz="17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ทางประวัติศาสตร์</a:t>
            </a:r>
          </a:p>
        </p:txBody>
      </p:sp>
      <p:sp>
        <p:nvSpPr>
          <p:cNvPr id="20498" name="TextBox 29"/>
          <p:cNvSpPr txBox="1">
            <a:spLocks noChangeArrowheads="1"/>
          </p:cNvSpPr>
          <p:nvPr/>
        </p:nvSpPr>
        <p:spPr bwMode="auto">
          <a:xfrm>
            <a:off x="3343275" y="3092450"/>
            <a:ext cx="29479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53" tIns="48026" rIns="96053" bIns="48026">
            <a:spAutoFit/>
          </a:bodyPr>
          <a:lstStyle>
            <a:lvl1pPr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60438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60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17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เป้าประสงค์ประเด็นที่ 2</a:t>
            </a:r>
          </a:p>
          <a:p>
            <a:pPr algn="ctr" eaLnBrk="1" hangingPunct="1"/>
            <a:r>
              <a:rPr lang="th-TH" sz="17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t>ยกระดับคุณภาพชีวิตของประชาชน</a:t>
            </a:r>
          </a:p>
        </p:txBody>
      </p:sp>
      <p:sp>
        <p:nvSpPr>
          <p:cNvPr id="3" name="เมฆ 2"/>
          <p:cNvSpPr/>
          <p:nvPr/>
        </p:nvSpPr>
        <p:spPr>
          <a:xfrm rot="20820000">
            <a:off x="-80963" y="133350"/>
            <a:ext cx="1938338" cy="628650"/>
          </a:xfrm>
          <a:prstGeom prst="cloud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053" tIns="48026" rIns="96053" bIns="48026" anchor="ctr"/>
          <a:lstStyle/>
          <a:p>
            <a:pPr algn="ctr" defTabSz="96053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100" b="1">
                <a:solidFill>
                  <a:prstClr val="white"/>
                </a:solidFill>
              </a:rPr>
              <a:t>ปี </a:t>
            </a:r>
            <a:r>
              <a:rPr lang="th-TH" sz="2100" b="1" smtClean="0">
                <a:solidFill>
                  <a:prstClr val="white"/>
                </a:solidFill>
              </a:rPr>
              <a:t>2559 </a:t>
            </a:r>
            <a:endParaRPr lang="th-TH" sz="2100" b="1" dirty="0">
              <a:solidFill>
                <a:prstClr val="white"/>
              </a:solidFill>
            </a:endParaRPr>
          </a:p>
        </p:txBody>
      </p:sp>
      <p:sp>
        <p:nvSpPr>
          <p:cNvPr id="20500" name="ตัวแทนท้ายกระดาษ 3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-79375" y="3371850"/>
            <a:ext cx="458788" cy="3762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210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๑9</a:t>
            </a:r>
          </a:p>
        </p:txBody>
      </p:sp>
    </p:spTree>
  </p:cSld>
  <p:clrMapOvr>
    <a:masterClrMapping/>
  </p:clrMapOvr>
  <p:transition spd="slow" advTm="1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3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5920</TotalTime>
  <Words>394</Words>
  <Application>Microsoft Office PowerPoint</Application>
  <PresentationFormat>กำหนดเอง</PresentationFormat>
  <Paragraphs>46</Paragraphs>
  <Slides>1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3_ชุดรูปแบบของ Office</vt:lpstr>
      <vt:lpstr>งานนำเสนอ PowerPoint</vt:lpstr>
    </vt:vector>
  </TitlesOfParts>
  <Company>LiteOS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MoZarD</dc:creator>
  <cp:lastModifiedBy>Somsak</cp:lastModifiedBy>
  <cp:revision>223</cp:revision>
  <cp:lastPrinted>2015-08-14T02:11:59Z</cp:lastPrinted>
  <dcterms:created xsi:type="dcterms:W3CDTF">2010-06-22T11:35:36Z</dcterms:created>
  <dcterms:modified xsi:type="dcterms:W3CDTF">2015-08-14T02:12:01Z</dcterms:modified>
</cp:coreProperties>
</file>