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87"/>
  </p:notesMasterIdLst>
  <p:handoutMasterIdLst>
    <p:handoutMasterId r:id="rId88"/>
  </p:handoutMasterIdLst>
  <p:sldIdLst>
    <p:sldId id="260" r:id="rId2"/>
    <p:sldId id="261" r:id="rId3"/>
    <p:sldId id="262" r:id="rId4"/>
    <p:sldId id="263" r:id="rId5"/>
    <p:sldId id="264" r:id="rId6"/>
    <p:sldId id="265" r:id="rId7"/>
    <p:sldId id="267" r:id="rId8"/>
    <p:sldId id="318" r:id="rId9"/>
    <p:sldId id="296" r:id="rId10"/>
    <p:sldId id="269" r:id="rId11"/>
    <p:sldId id="297" r:id="rId12"/>
    <p:sldId id="322" r:id="rId13"/>
    <p:sldId id="321" r:id="rId14"/>
    <p:sldId id="319" r:id="rId15"/>
    <p:sldId id="320" r:id="rId16"/>
    <p:sldId id="323" r:id="rId17"/>
    <p:sldId id="315" r:id="rId18"/>
    <p:sldId id="299" r:id="rId19"/>
    <p:sldId id="309" r:id="rId20"/>
    <p:sldId id="310" r:id="rId21"/>
    <p:sldId id="314" r:id="rId22"/>
    <p:sldId id="301" r:id="rId23"/>
    <p:sldId id="327" r:id="rId24"/>
    <p:sldId id="328" r:id="rId25"/>
    <p:sldId id="313" r:id="rId26"/>
    <p:sldId id="300" r:id="rId27"/>
    <p:sldId id="306" r:id="rId28"/>
    <p:sldId id="307" r:id="rId29"/>
    <p:sldId id="308" r:id="rId30"/>
    <p:sldId id="329" r:id="rId31"/>
    <p:sldId id="316" r:id="rId32"/>
    <p:sldId id="330" r:id="rId33"/>
    <p:sldId id="311" r:id="rId34"/>
    <p:sldId id="304" r:id="rId35"/>
    <p:sldId id="331" r:id="rId36"/>
    <p:sldId id="332" r:id="rId37"/>
    <p:sldId id="333" r:id="rId38"/>
    <p:sldId id="336" r:id="rId39"/>
    <p:sldId id="335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94" r:id="rId49"/>
    <p:sldId id="395" r:id="rId50"/>
    <p:sldId id="396" r:id="rId51"/>
    <p:sldId id="397" r:id="rId52"/>
    <p:sldId id="398" r:id="rId53"/>
    <p:sldId id="399" r:id="rId54"/>
    <p:sldId id="345" r:id="rId55"/>
    <p:sldId id="346" r:id="rId56"/>
    <p:sldId id="401" r:id="rId57"/>
    <p:sldId id="347" r:id="rId58"/>
    <p:sldId id="348" r:id="rId59"/>
    <p:sldId id="366" r:id="rId60"/>
    <p:sldId id="367" r:id="rId61"/>
    <p:sldId id="400" r:id="rId62"/>
    <p:sldId id="406" r:id="rId63"/>
    <p:sldId id="392" r:id="rId64"/>
    <p:sldId id="365" r:id="rId65"/>
    <p:sldId id="368" r:id="rId66"/>
    <p:sldId id="402" r:id="rId67"/>
    <p:sldId id="403" r:id="rId68"/>
    <p:sldId id="404" r:id="rId69"/>
    <p:sldId id="408" r:id="rId70"/>
    <p:sldId id="409" r:id="rId71"/>
    <p:sldId id="410" r:id="rId72"/>
    <p:sldId id="412" r:id="rId73"/>
    <p:sldId id="411" r:id="rId74"/>
    <p:sldId id="413" r:id="rId75"/>
    <p:sldId id="415" r:id="rId76"/>
    <p:sldId id="416" r:id="rId77"/>
    <p:sldId id="417" r:id="rId78"/>
    <p:sldId id="418" r:id="rId79"/>
    <p:sldId id="420" r:id="rId80"/>
    <p:sldId id="419" r:id="rId81"/>
    <p:sldId id="421" r:id="rId82"/>
    <p:sldId id="422" r:id="rId83"/>
    <p:sldId id="423" r:id="rId84"/>
    <p:sldId id="424" r:id="rId85"/>
    <p:sldId id="371" r:id="rId8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FF99"/>
    <a:srgbClr val="92D05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05" autoAdjust="0"/>
  </p:normalViewPr>
  <p:slideViewPr>
    <p:cSldViewPr>
      <p:cViewPr>
        <p:scale>
          <a:sx n="60" d="100"/>
          <a:sy n="60" d="100"/>
        </p:scale>
        <p:origin x="-1434" y="-10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B8671-0859-4AF6-B497-F90753C330D6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B5C6F-E1D6-4FB0-B18C-439DF4471D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47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</inkml:traceFormat>
        <inkml:channelProperties>
          <inkml:channelProperty channel="X" name="resolution" value="499.47971" units="1/cm"/>
          <inkml:channelProperty channel="Y" name="resolution" value="499.65302" units="1/cm"/>
        </inkml:channelProperties>
      </inkml:inkSource>
      <inkml:timestamp xml:id="ts0" timeString="2016-04-26T08:24:42.11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24376 10345,'0'0,"0"0,0 0,0 0,0 0,0 0,0 0,0 0,0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499.47971" units="1/cm"/>
          <inkml:channelProperty channel="Y" name="resolution" value="499.65302" units="1/cm"/>
          <inkml:channelProperty channel="F" name="resolution" value="0" units="1/dev"/>
        </inkml:channelProperties>
      </inkml:inkSource>
      <inkml:timestamp xml:id="ts0" timeString="2016-04-26T08:24:45.77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17865 4757 0,'0'0'57,"10"-5"-57,3-16 6,17-8-6,17-6 6,48-26-6,22 22 3,36-41-3,1 12 2,10 1-2,-24 7-2,-2-1 2,-22 5-3,-34 11 3,-16 5 1,-31 14-1,-4 5 2,-9 2-2,-12 6 0,-10 0 0,-10 10-2,-17 8 2,-23 17 0,-6 15 0,-55 16 1,5 10-1,-31 32-2,15-15 2,8-17 2,27-7-2,5-9 0,10 1 0,17-8 2,26-16-2,8-9-1,10-1 1,8-9 3,25-5-3,17-13 2,17-8-2,63-24 0,37 8 0,0-14 3,13-4-3,-7 4 0,-6 12 0,-34-4-2,-30 17 2,-18 5-3,-39 13 3,-9 0 1,-21 3-1,-7 5-3,2 0 3,-50 18 1,-14 14-1,-58 23 3,-21-4-3,-5 2-2,19 13 2,-1-5 0,19 2 0,42-23 2,27-16-2,5-6-2,13 3 2,13-10 1,9-3-1,23-11 0,21-2 0,22-11-2,55-21 2,42-24 3,6 6-3,2 18 1,-10-8-1,-22-3 2,-2 6-2,-45 10-1,-16-3 1,-37 20 1,-10 4-1,-11 3 0,-21 5 0,5 3-1,-38 22 1,-20 7-2,-37 10 2,-11 1 0,6 13 0,-11 5 1,-11 14-1,29-17 2,38-15-2,26-16-1,7-3 1,4-11 1,23-4-1,-5-6 1,48-8-1,26-19-2,63-34 2,38-21 1,16 35-1,-9-19 2,-15 2-2,-14 14 0,-26 2 0,-42 24-2,-24 9 2,-37 7-1,-14 5 1,-20 14 0,-17 2 0,-15 13-2,-19 6 2,-42 16-2,-6 15 2,-15 22 1,2-11-1,6-3 2,44-10-2,17-11 1,26-20-1,10-9-1,9-13 1,25-16 2,23-8-2,30-13 0,59-35 0,45-28 0,19 31 0,-3-5 0,-8-11 0,-8 3 3,-32 18-3,-37 11-2,-37 16 2,-37 16 1,-10 0-1,-9 13-1,-18 0 1,-21 2-1,-13 6 1,-16 16 0,-48 34 0,0-10 1,-8-11-1,16 8 0,6 3 0,15-9-1,19-2 1,31-21 1,27-13-1,0-3 0,48-13 2,16-3-2,70-21-1,44-37 1,-6-3 2,5 21-2,-26 3 4,-27 14-4,-39 12-3,-30 6 3,-31 16-3,-16 7 3,-21 6-2,-14 0 2,-20 11 1,-11 13-1,-48 28 0,-27-1 0,17-6-1,21-6 1,10 3 3,22-7-3,34-22-2,39-16 3,22-10-1,29-16 1,60-6-1,49-20 0,18-17 0,2-2 3,-23 26-3,-24-2 2,-27 13-2,-47 13 0,-37 13 0,-11 1-5,-16 2 5,-18 8 2,-11 8-2,-18 5-1,-19 13 1,-34 19 0,2-8 0,8-5 0,19-3 0,34-13 0,11-3 0,21-5 0,21-11 0,19-13 0,26 0 0,61-5 1,8-11-1,45-13 2,-29-5-2,-21 18 0,-46 8 0,-23 3-2,-37 7 2,-29 12 0,-17 4-3,-17 9 3,-11 5-1,2-6 1,-10-2-1,5-3 1,5 3 1,11-5-1,13-3 0,14-3 0,20-5 1,9-13-1,18 2 2,13-13-2,35-21 2,-1-5-2,-7 8 3,-16 5-3,-32 13 2,-16 0-2,-15 3-3,-25 5 3,-10 5-3,-32 6 3,-50 10-4,-8 9 4,-23 2-1,-20 15 1,4-4-5,25-1 5,30-10 4,13-8-4,22 5-4,39-5 4,10-10 4,11-9-4,24-8-1,16-2 1,13-5 1,16-6-1,42-23 5,-10 2-5,-11 5-2,-21 16 2,-32 14 0,-18 10 0,-14 2-4,-23 17 4,-25 0 1,-25 15-1,-80 24-3,-6 1 3,1-4 3,16 1-3,10-3-1,10-11 1,54-15 3,31-14-3,14-5-1,13-5 1,13-11-3,26-8 3,22-5 2,8-5-2,58-33 0,5 4 0,-32 15-1,-7 17 1,-38 15 0,-8 0 0,-20 8 3,-20-5-3,-15 7 0,-26 14 0,-11 8-6,-67 24 6,-20 8 1,10-6-1,35-5 3,-1-8-3,16-5 0,19-11 0,43-10 0,9-6 0,20 0 1,2 3-1,32-21 0,20-8 0,49-29-1,10 2 1,-31 22 0,-17 7 0,-34 14 0,-10 8 0,-25-6 0,-10 3 0,-31 11-2,-9 16 2,-63 20-2,-8 9 2,-37 5 2,24 2-2,0 4 1,18-12-1,27-15 3,7 0-3,14-11-2,40-21 2,8 3 1,33-30-2,15 3 1,20-10 0,45-24 0,-5-3 0,3 5 0,-11 11 0,-18 11 0,-30 18-1,-58 27 2,-18 4-1,-6 9-1,-47 21 1,0-10 2,24-6-2,36-13-1,6-3 1,21-8 0,30-2 1,20-8-1,35-9-3,63-25 3,53-12 2,9 4-2,17-1 1,9 27-1,-16 5 1,-25-2-1,-17 10-1,-27 2 1,-48 9-1,-18-3 1,-37 3-2,-16-3 2,-16 10 1,-14 6-1,-15 8 1,3 0-1,-6 2 3,-5 3-3,5 0-7,8-5 7,27-5 0,26-11 1,24-14-1,21-7 0,66-13 0,48-11 2,-8 5-2,-21 13 0,-19 3 0,-39 16-5,-25 0 5,-41 6 2,-14 4-2,-16 9 1,-21 2-1,-5 0-2,-11 3 2,-10 0 5,-3 0-5,5-6-2,9-2 2,4 0-2,17-11 2,20-5 0,17-2 0,23-1 2,21-10-2,51-22 4,24-4-4,-11 15 3,-38 11-3,-20 2-1,-40 3 1,-13 11 0,-21 2 0,-17 6 0,-7 2 0,-13 5 0,-6-2 0,1 3-4,7-1 4,11-2-78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499.47971" units="1/cm"/>
          <inkml:channelProperty channel="Y" name="resolution" value="499.65302" units="1/cm"/>
          <inkml:channelProperty channel="F" name="resolution" value="0" units="1/dev"/>
        </inkml:channelProperties>
      </inkml:inkSource>
      <inkml:timestamp xml:id="ts0" timeString="2016-04-26T08:22:46.303"/>
    </inkml:context>
    <inkml:brush xml:id="br0">
      <inkml:brushProperty name="width" value="0.05292" units="cm"/>
      <inkml:brushProperty name="height" value="0.05292" units="cm"/>
      <inkml:brushProperty name="color" value="#0F243E"/>
    </inkml:brush>
  </inkml:definitions>
  <inkml:trace contextRef="#ctx0" brushRef="#br0">15338 2598 0,'0'0'72,"0"0"-72,0 0 5,-3 0-5,3 0 3,0 0-3,0 0 2,0 0-2,0 0 4,0 0-4,-8 16 1,0 0-1,3 5 2,-3-2-2,0-1 0,3-2 0,-3 8 2,5-8-2,-5 5 2,6-11-2,-4 4 1,4-9-1,-6 3 3,8-11-3,0 3 0,-3-24 0,3 1 2,0-6-2,0-3 3,-2-8-3,2-13-1,0-29 1,0 5 1,0 30-1,0 34-3,0-17 3,-6 4 0,6 0 0,-2 2 0,2-5 0,2 7 2,4-1-2,-1 2 2,3 2-2,2 11-4,1-8 4,0 11-1,2 5 1,3 10 3,0 6-3,2 0-2,1 5 2,-4 1-1,4-15 1,-1 4 1,-4 0-1,-1-1-2,3 3 2,-3 1 1,0 4-1,3-5 0,-3-2 0,-2 0 1,2-3-1,-2-1 3,5-4-3,-6-6-2,3-2 2,-2-5-1,0-1 1,2 6 5,3-3-5,-3 0-6,5-13 6,-2 13 5,0-13-5,-3 7-3,-2-2 3,-3 11 0,-3-5 0,3 12 0,-5 1 0,-3-3 0,5 10 7,-2 12-7,-1 4-3,4 6 3,-12 8-5,12 5 5,-6 21 2,0-37-2,0-3 1,2 3-1,1 3-11,5-5 11,3-9-30,-1-7 30,3-9-60</inkml:trace>
  <inkml:trace contextRef="#ctx0" brushRef="#br0" timeOffset="435.0554">16007 2672 0,'0'0'66,"0"0"-66,0 6 5,0-1-5,0-5 7,0 0-7,0-13 7,6 5-7,-4-8 4,6-13-4,-3-14 6,6-7-6,10-29 1,0 31-1,-5 32 2,0-10-2,3 5-3,-1-1 3,-2 7 1,3-4-1,2 11 0,-3 8 0,-2 8-3,0-5 3,-3-3 2,-2 8-2,-3 13 1,-3 8-1,0 8-3,-5 0 3,6 0 3,-1-8-3,-5 13 0,3-7-14,-1 5-32,6-11 46,3-3-35</inkml:trace>
  <inkml:trace contextRef="#ctx0" brushRef="#br0" timeOffset="1171.8779">16618 2675 0,'0'0'70,"0"0"-70,0 0 6,0 0-6,0 0 10,0 0-10,3-11 7,5 1-7,0-27 0,-3-8 5,11-27-5,-3 17 0,-5 23 0,3 6 0,-6 10 0,6-3-1,-1 9 1,6 7-1,0 8 1,3 8 0,-1 6 0,-5 5 0,-2 0 0,2-1-1,6 1 1,-1-3 1,-2 1-1,3-7 3,-1-4-3,-5-3-2,-2-19 9,-3-7-7,-5-9 8,-6-4-8,-13-4 3,3 11-3,-6 3 2,-5-8-2,-10 5-1,-6-2 1,-2 10 2,0 3-2,2 0-2,8-1 2,6 4-13,7 4 13,11 6-36,19-2 36,15 2-66</inkml:trace>
  <inkml:trace contextRef="#ctx0" brushRef="#br0" timeOffset="1637.0437">17346 2257 0,'-5'-8'84,"2"11"-84,3-3 8,0 5-8,0-5 1,8 8-1,-3-3 4,1 0-4,-1 3-2,6 3 2,-4 2-2,-4 11 2,2 2 3,-2 9-3,0-1 0,-3 1 0,0-12 0,-3 1 0,6-5 2,2 2-2,-10-13 2,5 0-2,-3 2 7,-5-7-7,8-3 3,-24 5-3,-7 1 3,-9-4-3,3 1 0,-3-3 0,0-3-12,9 3 12,15-13 0,11 0-100</inkml:trace>
  <inkml:trace contextRef="#ctx0" brushRef="#br0" timeOffset="2493.4379">17973 2646 0,'0'0'71,"0"-3"-71,0-2 6,0 0-6,0 2 9,0 3-9,0-3 3,0 3-3,0 0 3,0 0-3,0 0 0,0 0 0,0 0 3,-8-5-2,3-56 0,-6-13-1,11 13 1,3 19-1,8-14 1,-1 30-1,1 2-1,2 3 1,5 18-1,1 14 1,2-1 2,0-7-2,0 10-2,-5 6 2,3 7 0,-6 6 0,3-3 0,-3-2 0,0-6 2,6-5-2,5-11 0,5-5 0,3-5 2,2-6-2,-5 0 0,13 1-2,1 5 2,-1 2-1,-7 6 1,-4 5 0,-4 2 0,-6 3 4,-8 6-4,-5-3 0,-8-3 0,-5 0 2,-1-5-2,-9-3 4,1-7-4,-4-11 2,2-11-2,-3-8 0,9-8 0,-1 11 2,3 11-2,6-11-4,-1-3 4,3-3-10,5 6 10,6 0-32,7 5 32,4 3-65</inkml:trace>
  <inkml:trace contextRef="#ctx0" brushRef="#br0" timeOffset="2783.0335">18960 2447 0,'0'0'119,"0"-13"-119,0 3 0,5-4-1,-2 1 1,5 3-18,-5 2 18,4 2-69,-1 6 69,-1 0-30</inkml:trace>
  <inkml:trace contextRef="#ctx0" brushRef="#br0" timeOffset="3423.4846">19264 2622 0,'0'0'74,"3"-5"-74,5 2 4,2-2-4,1-1 8,2 1-8,8 0 8,1 0-8,4-6 4,-2-2-4,5 0 4,-5-6-4,-3-5 0,-8-5 0,-2 0 4,-1-3-4,-4 8 4,-1-2-4,-5-8 5,-11-6-5,-5-5 0,-23-8 0,10 24 2,-6 8-2,1 0 1,-6 10-1,6 11-6,-3 3 6,10 7-5,6-4 5,11 7-13,10-8 13,10-2-30,11-17 30,11-1-63</inkml:trace>
  <inkml:trace contextRef="#ctx0" brushRef="#br0" timeOffset="3709.4898">19272 1834 0,'0'0'93,"0"0"-93,11 0 7,5 2-7,10 3 6,1-2-6,4-3 1,6-5-1,-13 5-3,8-5 3,0 5-19,2 0 19,-2 7-82,0 4 82,-6 5-2</inkml:trace>
  <inkml:trace contextRef="#ctx0" brushRef="#br0" timeOffset="4190.4199">19674 2273 0,'3'0'98,"-3"0"-98,11 0 2,2 5-2,3 0 3,-3 1-3,0-6 1,-2 0-1,5 16 0,-6 2 0,-4 3 0,1 0 2,-4 1-2,2-4-1,-2-2 1,5-3 2,5-8-2,6-2 0,5-6 0,5 3-3,2-7 3,4-1 1,-11 5-1,5 0-2,0 6 2,-5 0 1,-3 5-1,-3 2 4,-4 6-4,-7 0-2,-4 0 2,-3-3 4,-3 0-4,-4-5 4,-1-5-4,8-3 5,-6-21-5,-2-11-1,-2 3 1,2-8 0,5 16 0,3 2-2,3-13 2,2 8-23,0 3-62,11 0 85,0 0-7</inkml:trace>
  <inkml:trace contextRef="#ctx0" brushRef="#br0" timeOffset="4685.2932">20386 2106 0,'0'0'86,"0"0"-86,0 0 5,3 5-5,2 3 2,-2 8-2,5-3 2,-3 19 2,3-13-4,0 2-2,-3 5 2,3 6 2,0-3-2,-3 3-3,6-6 3,-3-4 1,2-7-1,1-7 1,2-10-1,3-9 0,-3-5 0,6 0 0,-3 0 0,-6-23 0,6-4 2,5-15-2,-7 27 4,-1 9-4,5 4 0,1-1 0,-3 14 1,2 8-1,-5 10-2,3 5 2,-5 6 2,-6 0-2,0-5-2,-2 12-4,-3 1 6,3-3-12,2-5 12,-2-3-26,-1-8 26,6-7-58</inkml:trace>
  <inkml:trace contextRef="#ctx0" brushRef="#br0" timeOffset="5044.4832">20526 1879 0,'-10'-14'105,"-6"-10"-105,-11 6 3,1 7-3,-3-7 4,5-1-4,-2 1 5,4 10-5,9-3 0,3 9 0,2-9 0,8 19 0,5-13 2,6 5-2,4 0 0,7 0 0,4-3 0,1 3 0,2 5 0,0-2 0,-5 5 0,-1-5 0,-1-1 0,-4-2 0,-7 0-3,-1 6 3,-2-9-16,3-10 16,-1-3-51,4-8 51,-1-5-48</inkml:trace>
  <inkml:trace contextRef="#ctx0" brushRef="#br0" timeOffset="5211.2602">20630 1175 0,'0'5'128,"0"-5"-128,2 3-5,-2-3 5,11 5-23,-1 6 23,1 7-43,0 6 43,-1 8-56</inkml:trace>
  <inkml:trace contextRef="#ctx0" brushRef="#br0" timeOffset="6756.7076">21310 2051 0,'0'0'67,"0"0"-67,0 0 6,0 0-6,5-14 7,-3 1-7,9-3 5,0-5-5,2-3 3,5-2-3,4 2 2,7 3-2,2 5 2,1 0-2,0 8 1,0 5-1,-6 6-1,1 2 1,-6 9 1,-5-1-1,-6 8 3,-5 3-3,-5 8 1,-7-11-1,-7 5 1,-7 3-1,-5 16-2,-19 8 2,16-34 0,5 7 0,3 1 1,2-1-1,6-2 1,5 0-1,5-6 6,14 1-6,10-3 5,8-6-5,6-5 0,-4-5 0,9-5 0,2 0 0,3-6-3,6 6 3,-9-3-19,0 3 19,-7 0-49,-4-14 12</inkml:trace>
  <inkml:trace contextRef="#ctx0" brushRef="#br0" timeOffset="7206.8845">22135 1770 0,'0'0'84,"0"0"-84,5 8 5,-5 3-5,0 2 4,-5 3-4,2 10-1,1 3 1,-6 3 3,0 2-3,3 6-1,-3-3 1,5 13-1,6 22 1,5-25 0,2-20 0,3-14-1,9-2 1,-4 2 2,3-2-2,6-1 1,4-13-1,1-4 2,-3-12-2,-5-2 2,-8-6-2,-11 1 15,-7 2-15,-12 8-3,-4 3 3,-1 8-2,3 2 2,-10 11 0,5 3-18,5 2 18,0-5-25,11-8 25,10-3-65</inkml:trace>
  <inkml:trace contextRef="#ctx0" brushRef="#br0" timeOffset="7642.1185">22886 1315 0,'6'-3'63,"-1"-2"-63,3-3-1,3 0 1,-4 0 9,-1 3-9,2 0 9,-6 7-9,-2-2 7,0 11-7,0 10-1,-2 5 1,-1 12 2,-5-7-2,0 6-1,-2 22 1,-12 20 0,1 21 0,-10 30 3,17 21-3,-10-16-6,-5 10 6,-2-15 0,-4 16 0,-2-27 1,3-37-1,5-11 3,5 0-3,3-4 2,2-7-2,14-30-2,0-7 2,5-4-3,5-8 3,0-14-16,6-18 16,5-11-68</inkml:trace>
  <inkml:trace contextRef="#ctx0" brushRef="#br0" timeOffset="8197.2715">23349 1841 0,'0'0'63,"0"0"-63,0 0 6,-7 8-6,4 6 3,0 2-3,-5 7 5,0-1-5,3-1 0,0 2 0,2 1-1,0 5 1,3 3 0,3 0 0,0 8 2,2-11-2,6-3 4,5-5-4,10-5 5,0 0-5,4-13 7,-7 2-7,4-13 2,-3-3-2,-6-20 0,-5-1 9,-5-8-9,-5-7 1,-11-19-1,-8 10-5,-16 35 5,3 8-21,0 5 21,8 5-78,10 3 78,9 0-1</inkml:trace>
  <inkml:trace contextRef="#ctx0" brushRef="#br0" timeOffset="8633.6774">23876 1738 0,'0'0'75,"0"6"-75,-8-1 8,8 0-8,0-5 7,0 0-7,0 0 3,-8 21-3,3 3 3,-6 8-3,1 0-4,-6 5 4,3-11 3,-1-2-3,4 0 1,2 0-1,5-6 2,8-5 6,11 1-8,-2-9 0,4 0 0,9-5 3,10-2-3,0 2-1,5-3 1,0 3-2,-2 0 2,-6 0-8,-5 0 8,-5 0-12,-8-5-33,-5 7 45,-9-10-40</inkml:trace>
  <inkml:trace contextRef="#ctx0" brushRef="#br0" timeOffset="8953.5415">24027 1752 0,'0'0'90,"0"0"-90,0 15 6,0 15-6,-3 9 9,-5 4-9,0-4 7,3 9-7,-6 23 1,1 1-1,2-14-4,5-29 4,-2-3 0,2-7 0,1-3-16,2-3 16,2 0-83,6-2 83,-2-16-9</inkml:trace>
  <inkml:trace contextRef="#ctx0" brushRef="#br0" timeOffset="16454.8676">18770 4186 0,'0'0'68,"0"-6"-68,0 4 6,0 2-6,0 0 4,0 0-4,0 0 0,5 8 0,-3 16-1,1 13 1,2 5 1,-2 0-1,0 16-1,-3 51 1,-3-11-1,0-35 1,-2-23-3,5-6 3,-3 1-8,1-14 8,2-5-49,2-21 49,1-3-15</inkml:trace>
  <inkml:trace contextRef="#ctx0" brushRef="#br0" timeOffset="17070.6241">19431 4220 0,'0'0'68,"0"13"-68,0-10 9,0-3-9,0 0 6,0 0-6,-11 0 3,1 3-3,-6 10 0,0-13 0,-5 2-3,0-2 3,2 6 1,-2 7-1,3 6 2,4 2-2,4 3-2,2 7 2,8-20 0,10 10 0,6-5-1,8 5 1,5 6 1,3-1-1,0 3 0,-6 0 0,1 0 3,-12 3-3,1-6-1,-10-2 1,-6-3 5,-6-2-5,-4-3 2,-9-3-2,-5-2-1,-5-1 1,0-2 1,5 0-1,1-3 2,-4-7-2,11-1-2,0 0 2,14-20 0,2-6-17,10-8 17,9 2-75</inkml:trace>
  <inkml:trace contextRef="#ctx0" brushRef="#br0" timeOffset="17327.9553">19436 4220 0,'0'5'74,"0"-5"-74,0 0 4,0 0-4,16-8 3,0 1-3,3 4 3,-6-2-3,3-6-4,0 6 4,5-1-18,0 4 18,0-4-61</inkml:trace>
  <inkml:trace contextRef="#ctx0" brushRef="#br0" timeOffset="17613.2904">19934 4268 0,'0'0'98,"0"-3"-98,0 3-1,5-8 1,-2 5-1,5 1 1,-3-3-13,5 2 13,1 6-59,-3 12 59,0-1-23</inkml:trace>
  <inkml:trace contextRef="#ctx0" brushRef="#br0" timeOffset="17793.0577">19960 4651 0,'0'0'105,"0"0"-105,0 0 0,11-2 0,2-4-2,0-2 2,3 1-39,-3-4 39,1-8-63</inkml:trace>
  <inkml:trace contextRef="#ctx0" brushRef="#br0" timeOffset="18407.0598">20479 4223 0,'0'0'69,"0"0"-69,0 0 5,5-8-5,3-8 6,3 0-6,-1 0 0,3 0 0,3 0 3,0 6-3,-5 5 2,5-1-2,-1 6 1,7 3-1,-1 5-1,0 2 1,-3 6 0,-4 3 0,-6-1 0,-8 1 0,-3 2 0,-8 8 0,-4 6-1,9 4 1,-10-12-1,6-1 1,-3 1 1,-1 4-1,4-7 0,2 0 1,5 2-1,3-7 8,5-3-8,1-6 5,-1-4-5,14-9 5,4-2-5,9-3 0,5-3 0,-2-5 3,4 11-3,-4-3-12,-1 0 12,3 8-39,-5-10 39,-8-4-54</inkml:trace>
  <inkml:trace contextRef="#ctx0" brushRef="#br0" timeOffset="18947.9077">21066 4141 0,'5'-3'85,"-5"3"-85,16-8 5,3-2-5,-1-1 3,6-2-3,5 5 3,-2 0-3,2 5 1,-5 1-1,-3 7-1,-3-2 1,-10 10 0,-8 3 0,-5-1 0,-6 9-6,-2-8 6,0-5-4,-3 5 4,5 0-1,6 2 1,0 1-2,10-4 2,0 7 0,11-1 0,5-11-1,3 9 1,5 2 0,14 3 0,-12-3 3,-7-13-3,-10 0 10,-9 5-10,-13-5 10,-3 5-10,-10-2 7,-8-1-7,-3-2 4,1 3-4,4-14 1,6 6-1,2-11 0,1 5 0,7-5-19,1 11 19,7 2-97</inkml:trace>
  <inkml:trace contextRef="#ctx0" brushRef="#br0" timeOffset="19939.2244">21881 4165 0,'0'0'77,"0"0"-77,0 0 0,8 13 6,0-5-6,-3 5 4,0 3-4,-2 10 0,0 3 0,2 6 0,-5 2 0,3-11-1,-1-5 1,4 1 0,-1-12 0,11 3 0,5-5 1,5 0-1,11-8 3,1 3-3,-1-6-2,0-5 2,5 3-1,0-3 1,-2 3 2,-8-3-2,-8 8-1,-6 8 1,-7-3 2,-9 6-2,-4-3-2,-6 0 2,-3 0 2,-2-3-2,-6 0-2,9-5 2,-1 0 5,1-21-3,4-11-2,1-8 0,2 1 0,1-9 3,-4-29-3,12 6-3,4 8 3,1 36-10,2 6 10,0 0-60,3 10 60,-5 6-24</inkml:trace>
  <inkml:trace contextRef="#ctx0" brushRef="#br0" timeOffset="20283.9913">22630 4490 0,'0'0'119,"0"0"-119,2-5-6,6 7 6,3-2-14,2 0 14,3 0-98</inkml:trace>
  <inkml:trace contextRef="#ctx0" brushRef="#br0" timeOffset="23888.1831">15708 16409 0,'0'0'52,"0"0"-52,-2 3 14,2-3-14,0 0-3,0 0 3,0 0 4,0-16-4,2-5 3,1-5-3,5-1-1,0-7 1,2-11 6,4-43-6,-6 17 2,2 5-2,3-6 4,1-10-4,1 22 2,-9 30-2,4-1-3,1-1 3,-3 5 2,0 6-2,-6 5 4,1 3-4,2 3 1,-2 7-1,0 6 2,-3-3-2,8 8-1,2 23 1,3 20 0,14 7-2,-14-21 2,6 10 0,2 38 0,-5-5-2,0-20 2,-11-33 1,3-1-1,-6 1 0,4-11 0,-4-1-2,-2-7 2,0-2-7,0-6 7,0 0-19,0 0 19</inkml:trace>
  <inkml:trace contextRef="#ctx0" brushRef="#br0" timeOffset="24127.9864">15772 16195 0,'0'0'74,"0"0"-74,0 3 6,0-3-6,0 0 0,13-11 0,6 1 1,4-4-1,9-1-4,5-4 4,0-2-12,3-3 12,0 0-64</inkml:trace>
  <inkml:trace contextRef="#ctx0" brushRef="#br0" timeOffset="24636.3241">16330 15896 0,'0'3'57,"0"-3"-57,0 0 0,0 0 13,0 0-13,0 0 1,0 0-1,-5 2 3,5-2-3,0 14 0,8 7 0,0 0 2,2 3-2,3 0-2,6-1 2,-3-4 0,2-3 0,4-8 4,-1-6-4,0-12 7,0-14-7,0-8 2,0 14-2,1-6 2,-1-8-2,-3-5-2,-2 5 2,0 1-3,-5 2 3,-9 5-20,-2 8 20,-2 11-63</inkml:trace>
  <inkml:trace contextRef="#ctx0" brushRef="#br0" timeOffset="24971.7322">16505 16044 0,'0'0'69,"0"0"-69,0 0 6,5 14-6,0 7 7,3 5-7,0-5-1,3 32 1,10 21 0,-8-18-1,-5-24 1,-3 2-4,3 0 4,0-4-14,-5-7 14,0-9-43,2-17 43,-5 3-18</inkml:trace>
  <inkml:trace contextRef="#ctx0" brushRef="#br0" timeOffset="25388.0077">16838 15923 0,'0'0'60,"0"0"-60,0 0 4,0 0-4,0 0 0,0 0 0,3 13 5,5 5-5,-8 4-1,2 1 1,1 4-2,8-1 2,-1-2 0,6-3 0,-3-5 2,6-3-2,-3-7-1,2-6 1,-5-11 2,3-13-2,-5-5 3,-1-5-3,-4 10 3,-1-10-3,-2 4-1,-3-7 3,0 8-2,0 13 0,2 8-75</inkml:trace>
  <inkml:trace contextRef="#ctx0" brushRef="#br0" timeOffset="26273.4414">17431 15912 0,'0'0'70,"0"0"-70,0 0 2,0 0-2,-8 0 3,8 0-3,0 0 5,-13 0-5,-3 0 0,0 3 0,-3 2 0,1-5 0,2 5-1,0 3 1,3 5-3,0 1 3,2 9 0,3 4 0,5-1-4,-2-2 4,10-3-1,-2 1 1,8-12-3,2-5 3,5-7 3,1-6-3,-6-8 0,8-5 0,3-8 1,5 2-1,0 1 0,-2-11 0,12-29 5,-9 2-5,-9 9-2,-11 15 2,-4-10 2,4-32-2,-5 15 5,-5 7-5,0 33 4,0 9-4,-5-1 5,3 8-5,-1 6-1,-2 8 1,5-3-1,-3 29 1,3 13 1,0 1-1,3 9-3,2 36 3,-2-11-4,4-19 4,-1-21-3,-1 2 3,0-4-8,3-6 8,0-3-11,-2-7 11,4-11-48,-2-11 48,0-7-12</inkml:trace>
  <inkml:trace contextRef="#ctx0" brushRef="#br0" timeOffset="26830.2726">17857 15552 0,'0'13'72,"0"1"-72,0-1 5,0 3-5,2-6 3,4 22-1,-1 10-2,3 3-3,2-8 3,1-7-1,-3-1 1,-5 2-1,-1-1 1,4-7 3,-1-4-3,3-6 1,0-10-1,2-9 5,1-2-5,-1-2 1,4-11-1,-1-11 3,5 0-3,1-2-1,2 5 1,0 2 0,0 9 0,-5-1 1,3 3-1,-6 3-2,3 5 2,-3 6 2,0 2-2,-2 0 1,-3 2-1,0 19 0,-3 3 2,0 11-2,1-6-2,-1-8 2,0 11 0,6-1-34,0-9 34,-1-9-56</inkml:trace>
  <inkml:trace contextRef="#ctx0" brushRef="#br0" timeOffset="27519.5777">18447 15669 0,'0'0'80,"0"0"-80,0 0 8,2 2-8,-2-2 2,3 13-2,2-2 3,1 13-4,-1 2 1,-2-2 0,-1-5 0,9 7 0,-1-10 1,1 0-1,5 0-1,0-8 1,2-8 0,1-16 0,2-5-1,0-11 1,0 11 2,3-6-2,-3-4 0,0-4 0,-2 6 0,-6 5 0,-2 6 3,-3 15-5,-3 14 2,0-3 0,1 15 1,1 6-1,4 9 1,0-1-1,2-3-3,3 8 3,-3 6 0,11 31 0,2-5-3,-2-18 3,-13-24 2,-1 2-2,1 8-2,-1 1 2,-2-4 0,-8-4 0,0-6 0,-8-16 0,-5 6 0,-5-3 0,-6-6 3,-5-12-3,-3-17 2,0-13-2,0 0 8,9-12-8,-4-33 2,22-3-2,8 14 2,15 11-2,3 18 0,6-3 0,15-21-1,0 11 1,-15 23-6,-6 6 6,-5 3-8,0 7 8,-3-2-22,-5 2 22,-5 3-69</inkml:trace>
  <inkml:trace contextRef="#ctx0" brushRef="#br0" timeOffset="28286.0343">19272 15682 0,'0'0'77,"-5"-3"-77,5 3 5,0 0-5,-5-5 3,-3 2-3,-6-2 5,-4 13-5,-3-8 0,0 0 0,-3 5 1,3 8-1,-1 6-6,1 5 6,3 8 3,5-6-3,2-2 0,3-3 0,5-3-2,-5-2 2,8-5 0,8-3 0,6-3 0,4-5 0,6-8 0,5-13 0,-2-5 4,-1-6-4,-2 0-3,-3 22 3,-3-12 1,-4 1-1,-1 5 5,3 8-5,-6-2 0,1 2 0,0 3 1,-1-1-1,1 6 1,-1 11-1,1 2 0,-1 8 0,1 3 2,0 5-2,-6-2-1,3-9 1,0 1-1,-3-3 1,3-3-2,0-3 2,-3-4-20,3-9 20,-5-10-72</inkml:trace>
  <inkml:trace contextRef="#ctx0" brushRef="#br0" timeOffset="29488.0437">20418 15317 0,'0'0'83,"0"0"-83,0 0 10,-13-6-10,-3-2 5,3 3-5,-6-3 3,-5 6-3,-5-6 3,-3 10-3,-2 4 1,5 7-1,-3 3-5,0 5 5,-2 11-3,0 7 3,-17 33-1,12-17 1,17-28-1,9 2 1,5-5-2,8-6 2,11-5 1,5-10-1,8-3 1,-3-5-1,8-8-1,5-14 1,1-10-1,23-21 1,-13 13 0,-24 21 0,-3 3 6,-4 5-6,-1 5-3,-2 6 3,-1-5 3,1-1-3,-1 8-1,1 11 1,-1 11 1,-2 15-1,3 6-1,-3 0 1,-3-1 0,3 12 0,5 38 4,3-22-4,-5-30 0,2 2 0,0 6 5,16 27-5,-5-9-2,-8-23 2,-3-8 3,1-3-3,-4 3-7,1-3 7,-6-6 3,-5 1-3,-5-8 1,-6-5-1,-5-6 1,-10-10-1,-6 5 3,-2-19-3,-1-10 8,-2-13-8,-8-32 7,13 18-7,25 3 0,12-31 2,5 15-2,6 21 0,3 16 0,2-2-2,8-3 2,-2 5-5,2 0 5,2 3-21,-2 6 21,-5 1-29,-5 9 29,-3 8-68</inkml:trace>
  <inkml:trace contextRef="#ctx0" brushRef="#br0" timeOffset="29936.7715">20754 15711 0,'0'0'96,"0"0"-96,-11-11 8,1 6-8,-1-3 5,1-8-5,-1-8 6,3-5-6,5-5 1,3-3-1,6 3 0,4 2 0,9-3 0,5 6 0,2-2-1,6 4 1,-6-2-2,3 10 2,0-2-3,-7 0 3,-6 16 0,-6 2 0,-2 1 6,-16 17-12,-2 4 6,-4-3 3,1-3-3,-3 6 1,3 4-1,2 1 3,9 3-3,2-1 4,2 1-4,9-1 0,7-10 0,4-3 0,4-2 0,6-6-1,-3-2 1,0-3-10,-2-3 10,-6-2-36,-3-1 36,1 1-73</inkml:trace>
  <inkml:trace contextRef="#ctx0" brushRef="#br0" timeOffset="30373.3639">21204 15600 0,'0'0'92,"0"0"-92,0 0 9,8-8-9,2-3 12,3-7-12,3-9 8,-2-2-8,4-8 5,-2 8-5,5-5 4,-2-14-4,12-15 2,1 10-2,-13 29-1,-3 5 1,-6 3 2,1 3-2,-3 0-2,-6 2 2,4 6-1,-4 0 1,6 18 0,-3 11-1,3 2 1,0 9-4,-5-14 4,0 0-7,2 16 0,-2 3 7,-1-3-7,-2 0 7,0-8-13,5 3 13,-5-11-23,-5-3 23,3-10-67</inkml:trace>
  <inkml:trace contextRef="#ctx0" brushRef="#br0" timeOffset="30574.7194">21267 15404 0,'0'0'90,"0"0"-81,8-3-9,3-2 8,2 2-8,3-2 0,0 0 0,2-3-8,3 3 8,3-1-15,5 12 15,0-9-51</inkml:trace>
  <inkml:trace contextRef="#ctx0" brushRef="#br0" timeOffset="31031.8607">21791 15489 0,'0'0'89,"0"0"-89,0 0 6,0 0-6,0 0 10,0 0-10,-8-11 10,0-10-10,-2 0 3,4-3-3,-2 0 2,6-10-2,2-1-2,2-2 2,6 8-1,-2 8 1,4 3 2,1 2-2,5 10-6,0 6 6,2 11-3,1-6 3,-4 11-2,4-5 2,2 2-1,-2 3 1,2 2 0,-5-7 0,2 2 0,-5-2 0,3-6 3,-5 0-3,-1-2-2,-4 2 2,2 1 0,-6-12 2,4-12-2,-12 2 2,1-19-3,0 4 1,2-4-4,3-2 4,3 0-23,-3 5 23,5 6-83</inkml:trace>
  <inkml:trace contextRef="#ctx0" brushRef="#br0" timeOffset="31393.7213">22352 15055 0,'0'0'108,"0"10"-108,0 1 4,3 2-4,-1 6-3,4-1 3,-1 9-1,3-6 1,0 3-1,-3-3 1,3-3-10,3 1 10,-1 2-19,-2-8 19,-3 0-40,1-7 40,-6-6-37</inkml:trace>
  <inkml:trace contextRef="#ctx0" brushRef="#br0" timeOffset="31754.7693">22257 15020 0,'0'0'87,"0"0"-87,0 0 6,0 0-6,16 0 3,5-2-3,8 2 4,3 0-4,2 2 6,8-2-6,6 3 0,-3 0 0,0 2 0,-3 3 0,-10-3 1,-3 0-1,-8 9 2,-2-4-2,-17 9 0,-15 7 5,-13 6-5,-9 8 8,-28 10-8,-3 3 2,2 2-2,6-7-1,32-21 1,-1-6-14,14-8 14,10-10-108</inkml:trace>
  <inkml:trace contextRef="#ctx0" brushRef="#br0" timeOffset="33600.0122">17251 17227 0,'0'0'76,"0"0"-76,0 0 10,0 0-10,-11 11 6,1 2-6,-1-5-5,0 2 5,1 4 1,-1 4-1,6 11 0,2 8 0,6-8-1,5 6 1,5 4 0,8 1 0,8-8-4,1-3 4,-4-5-10</inkml:trace>
  <inkml:trace contextRef="#ctx0" brushRef="#br0" timeOffset="33979.8926">17867 17137 0,'0'0'75,"0"0"-75,0 0 5,0 8-5,3 5 3,2 6-3,1 2 0,1 0 0,1 3 0,3 10 0,-8 6-4,-1-6 4,6 1-7,0-3 7,-3-9-16,1-2 16,-4-2-48,1-6 48,-3-7-7</inkml:trace>
  <inkml:trace contextRef="#ctx0" brushRef="#br0" timeOffset="34501.6763">17709 17124 0,'0'0'81,"0"0"-81,0 0 7,2-5-7,6-9 2,11 4-2,2-6 3,3 0-3,7-5 3,-7 13-3,5 0 0,3-8 0,2 8 0,-2 3 0,-3-3-1,-5 5 1,-3 1-2,-2 2 2,-9 2 3,-7 1-3,-3-3-4,0 0 4,0 0-3,-13 13 3,-6 0-1,6 6 1,2 2 0,4 3 0,7 0 0,7-1 0,7-1-1,7-1 1,8 0-1,5-5 1,6-3-2,0 0 2,-6-5-6,-2 5 6,-3-7 1,-8 2-1,-10-6 0,-9 12 0,-10 1 5,-5 4-5,-5 7 2,-6-4-2,-8 4 5,-2 3-5,-3-5 1,2-8-1,4 2-2,1-7 2,7-3-3,4 0 3,9-11-27,7-2 27,6-8-59</inkml:trace>
  <inkml:trace contextRef="#ctx0" brushRef="#br0" timeOffset="35222.1175">18674 17203 0,'0'0'74,"0"0"-74,0 0 5,0 0-5,-13-2 3,0-1-3,-3 0 0,0 6 0,0 2 0,0 6 0,0 5-2,3-3 2,0-3-1,2 14 1,1 0 0,2 0 0,5-6-4,6-4 3,5-6 1,2-6 0,4-4 0,4-12 1,3 9-1,0-6 1,1 1-1,-1-3-1,-5-1 1,2 1-3,-5 5 3,-2 3 5,0 10-5,4-5 0,-4 6 3,2-6-3,1 2-2,4 6 2,3-3 2,3 3-2,5-5-4,0-6 4,-8 3 0,11-2-14,0 2 14,-6-11-61</inkml:trace>
  <inkml:trace contextRef="#ctx0" brushRef="#br0" timeOffset="35569.0654">19108 16907 0,'0'0'75,"0"0"-75,8 8 5,0 5-5,-3-2 0,3 4 0,3 7 3,-1 9-3,1 4 0,0 4 0,-1 1-5,1-8 5,-3-3-9,-3-3 9,3-4-22,-5-4 22</inkml:trace>
  <inkml:trace contextRef="#ctx0" brushRef="#br0" timeOffset="35838.1372">19391 16822 0,'0'0'90,"8"8"-90,-2 11 4,1 7-4,1 1 4,3-9-4,-6 9 0,3 2 0,3 10-2,-9 1 2,6 2-3,0 1 3,-2-17-17,2-2 17,-1-3-37,-1-8 37</inkml:trace>
  <inkml:trace contextRef="#ctx0" brushRef="#br0" timeOffset="36362.2697">19825 17097 0,'0'0'64,"0"0"-64,0 0 11,0 0-11,0 0 7,0 0-7,0 0 5,0 0-5,0 0 6,-2-16-6,-4-2-1,4 2 1,-1 3 0,6-16 1,5-3-1,2-5-1,3 3 1,6 4 0,2 9 0,3 0-2,5 3 2,-5 4-3,0 6 3,-3 6-2,-3-3 2,-4 10 2,-4 11-2,-2-6-1,-16 11 1,-2 1 0,-4 1 1,-4 1-1,2-3 3,0-10-3,3 5 0,5 2 0,5 4 2,6-4-2,7 1-1,9-1 1,2-7-3,-2-6 3,4-5-2,9-3 2,3 1-37,-4-4 37,-4 1-48</inkml:trace>
  <inkml:trace contextRef="#ctx0" brushRef="#br0" timeOffset="36842.6688">20513 16748 0,'0'0'83,"0"0"-83,0 0 1,0 0-1,0 0 2,-10 3-2,-4-1 0,4 4 0,-6 2-1,5 10 1,1 6-3,-1 2 3,1 6-5,4-5 5,1-6-10,5-3 10,5-7-1,6 5 1,2-11 1,6 3-1,4-3 1,1-5-1,3-16-4,-6-5 4,0-3 4,-5-2-4,0-3 1,-11 0-1,0 5 6,-2 0-6,-6 3 4,-7 5-4,-6 8 4,0 3-4,-5 8-1,0 2 1,-1 3-7,4 0 7,5 2-73</inkml:trace>
  <inkml:trace contextRef="#ctx0" brushRef="#br0" timeOffset="37369.992">20881 16706 0,'0'0'72,"0"0"-72,0 0 7,-5 5-7,2 3 4,0 0-4,-2 3 0,2 15 0,3 0-4,0-7 4,3 7-4,5-7 4,3-1-3,7-2 3,6 3 0,0-16 0,5-3 4,0-11-4,-5-8-5,-3-4 5,-3-1 2,-4 3-2,-6-8 5,-8 2-5,-6-2 5,-4 0-5,-6 0 4,-5 0-4,-1 10 0,1 6 0,0 8-1,0 2 1,2 8-19,9 3 19,2-3-65</inkml:trace>
  <inkml:trace contextRef="#ctx0" brushRef="#br0" timeOffset="37984.9856">21307 16793 0,'0'0'77,"3"-8"-77,2 6 12,-5-6-12,0-3 8,0-2-8,-5-3 13,2-5-13,-5-6 3,3-4-3,-3-1 3,5 5-3,3 1 0,0 2 0,3 6-3,-1-1 3,6 6 0,0 5 0,3 3-2,2 5 2,0 2-2,3 3 2,-3 6 1,1 2-1,4 6-4,1 2 4,-6 0-7,0 0 7,-2 0 5,5-5-5,-6 0 1,1-8-1,-1-5 2,1-8-2,-1-11 1,1-6-1,0-7 2,-1 0-2,1 8 1,2 3-1,-2 2 0,2 2 3,5 1-3,-4 3-1,1 18-3,-4 7 4,0 9 4,-1 3-4,-4 2-4,1 3 4,1-6-3,-2 1 3,2-6-13,0-3 13,-3-7-30,3 2 30</inkml:trace>
  <inkml:trace contextRef="#ctx0" brushRef="#br0" timeOffset="38465.1163">22050 16185 0,'0'0'91,"0"0"-91,11 5 5,5-3-5,0 9 7,5 2-7,5 11 4,-5 8-4,-5 2 7,3-5-7,-1 3 3,-4 16-3,4 31 3,-15-7-3,-3-6 2,-3-35-2,-7-1-7,-12 7 7,-4-11-33,-6-5 33,-5-5-81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/>
          <a:lstStyle>
            <a:lvl1pPr algn="r">
              <a:defRPr sz="1200"/>
            </a:lvl1pPr>
          </a:lstStyle>
          <a:p>
            <a:fld id="{3880A497-22DF-4732-A5C1-A5644DEA29B5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9" tIns="48320" rIns="96639" bIns="483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39" tIns="48320" rIns="96639" bIns="483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39" tIns="48320" rIns="96639" bIns="48320" rtlCol="0" anchor="b"/>
          <a:lstStyle>
            <a:lvl1pPr algn="r">
              <a:defRPr sz="1200"/>
            </a:lvl1pPr>
          </a:lstStyle>
          <a:p>
            <a:fld id="{21159355-DE31-4B66-815B-278D05A08B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69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15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1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91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59355-DE31-4B66-815B-278D05A08B5D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F59B-0C18-4FAC-A03E-5AF02417D6E1}" type="datetime1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68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6BE60-DFA1-4A65-9942-2F24C531DAC2}" type="datetime1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6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73320-1DD4-4E1D-B156-676F2533958C}" type="datetime1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80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B1CD-028C-4447-B5D0-EE5B77C3197D}" type="datetime1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796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2CA90-822C-46C0-9FFE-171115C1572A}" type="datetime1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705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3CD12-477D-4F2D-8C76-761530DD9174}" type="datetime1">
              <a:rPr lang="en-US" smtClean="0"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6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CB465-B999-435D-AA06-9F16D4A0A282}" type="datetime1">
              <a:rPr lang="en-US" smtClean="0"/>
              <a:t>5/13/2016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60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D081-8D9C-4F40-AD14-C61614AC3544}" type="datetime1">
              <a:rPr lang="en-US" smtClean="0"/>
              <a:t>5/13/2016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92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521B5-F26F-47C0-8150-4AA98A086392}" type="datetime1">
              <a:rPr lang="en-US" smtClean="0"/>
              <a:t>5/13/2016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811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0F91B-07B8-47C3-8BF9-766F54F5D3CA}" type="datetime1">
              <a:rPr lang="en-US" smtClean="0"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03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B931A-9FF0-413D-89B9-606765CF9449}" type="datetime1">
              <a:rPr lang="en-US" smtClean="0"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0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03CF7-BA18-476E-B6D9-CCC7222014A9}" type="datetime1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611EF-EE6B-423E-9ED5-8869C90F57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1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65.png"/><Relationship Id="rId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7" Type="http://schemas.openxmlformats.org/officeDocument/2006/relationships/image" Target="../media/image11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5" Type="http://schemas.openxmlformats.org/officeDocument/2006/relationships/image" Target="../media/image114.emf"/><Relationship Id="rId4" Type="http://schemas.openxmlformats.org/officeDocument/2006/relationships/customXml" Target="../ink/ink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18" Type="http://schemas.openxmlformats.org/officeDocument/2006/relationships/image" Target="../media/image11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17" Type="http://schemas.openxmlformats.org/officeDocument/2006/relationships/image" Target="../media/image113.png"/><Relationship Id="rId2" Type="http://schemas.openxmlformats.org/officeDocument/2006/relationships/image" Target="../media/image84.png"/><Relationship Id="rId16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111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8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09600" y="1981200"/>
            <a:ext cx="7772400" cy="73501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4000" b="1" dirty="0" smtClean="0"/>
              <a:t>แผนพัฒนาจังหวัดพระนครศรีอยุธยา ปี </a:t>
            </a:r>
            <a:r>
              <a:rPr lang="en-US" sz="4000" b="1" dirty="0" smtClean="0"/>
              <a:t>‘61-’64</a:t>
            </a:r>
          </a:p>
          <a:p>
            <a:pPr algn="l"/>
            <a:r>
              <a:rPr lang="en-US" sz="4000" b="1" dirty="0" smtClean="0"/>
              <a:t>(1</a:t>
            </a:r>
            <a:r>
              <a:rPr lang="en-US" sz="4000" b="1" baseline="30000" dirty="0" smtClean="0"/>
              <a:t>st</a:t>
            </a:r>
            <a:r>
              <a:rPr lang="en-US" sz="4000" b="1" dirty="0" smtClean="0"/>
              <a:t> Draft)</a:t>
            </a:r>
            <a:endParaRPr lang="en-US" sz="4000" b="1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981200" y="4343400"/>
            <a:ext cx="6400800" cy="1752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th-TH" sz="2800" b="1" dirty="0" smtClean="0"/>
              <a:t>คณะที่ปรึกษา วิทยาลัยการจัดการมหาวิทยาลัยมหิดล</a:t>
            </a:r>
          </a:p>
          <a:p>
            <a:pPr algn="r"/>
            <a:endParaRPr lang="th-TH" sz="2800" b="1" dirty="0" smtClean="0"/>
          </a:p>
          <a:p>
            <a:pPr algn="r"/>
            <a:endParaRPr lang="th-TH" sz="2800" b="1" dirty="0" smtClean="0"/>
          </a:p>
          <a:p>
            <a:pPr marL="0" indent="0" algn="r">
              <a:buNone/>
            </a:pPr>
            <a:r>
              <a:rPr lang="th-TH" sz="2800" b="1" dirty="0" smtClean="0"/>
              <a:t>๒</a:t>
            </a:r>
            <a:r>
              <a:rPr lang="th-TH" sz="2800" b="1" dirty="0"/>
              <a:t>๙</a:t>
            </a:r>
            <a:r>
              <a:rPr lang="th-TH" sz="2800" b="1" dirty="0" smtClean="0"/>
              <a:t> เมษายน ๒๕๕๙</a:t>
            </a:r>
            <a:endParaRPr lang="en-US" sz="2800" b="1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4724400"/>
            <a:ext cx="329755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6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Simple Rules, Good Strategy </a:t>
            </a:r>
            <a:r>
              <a:rPr lang="th-TH" sz="3600" b="1" dirty="0" smtClean="0"/>
              <a:t>และ การคิดวิเคราะห์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848EC-BEE9-4CDF-978B-4CBA9B23D102}" type="slidenum">
              <a:rPr lang="en-US" smtClean="0"/>
              <a:t>9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58293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4724400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5524500" y="4343400"/>
            <a:ext cx="914400" cy="785812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238500" y="4305300"/>
            <a:ext cx="1057275" cy="1647825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486275" y="4267200"/>
            <a:ext cx="30956" cy="1676400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09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8800"/>
            <a:ext cx="8610600" cy="1143000"/>
          </a:xfrm>
        </p:spPr>
        <p:txBody>
          <a:bodyPr>
            <a:noAutofit/>
          </a:bodyPr>
          <a:lstStyle/>
          <a:p>
            <a:r>
              <a:rPr lang="th-TH" sz="4000" b="1" dirty="0"/>
              <a:t>แนวทางการปรับปรุงคุณภาพแผน</a:t>
            </a:r>
            <a:r>
              <a:rPr lang="th-TH" sz="4000" b="1" dirty="0" smtClean="0"/>
              <a:t>ฯ </a:t>
            </a:r>
            <a:r>
              <a:rPr lang="en-US" sz="4000" b="1" dirty="0" smtClean="0"/>
              <a:t>2---</a:t>
            </a:r>
            <a:r>
              <a:rPr lang="th-TH" sz="4000" b="1" dirty="0" smtClean="0"/>
              <a:t>นโยบาย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981200" y="2895600"/>
            <a:ext cx="5334000" cy="1938992"/>
          </a:xfrm>
          <a:prstGeom prst="rect">
            <a:avLst/>
          </a:prstGeom>
          <a:ln w="5715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การ</a:t>
            </a:r>
            <a:r>
              <a:rPr lang="th-TH" sz="2400" b="1" dirty="0"/>
              <a:t>เชื่อมโยงระหว่างแผนพัฒนาประเทศ </a:t>
            </a:r>
            <a:r>
              <a:rPr lang="en-US" sz="2400" b="1" dirty="0"/>
              <a:t>20 </a:t>
            </a:r>
            <a:r>
              <a:rPr lang="th-TH" sz="2400" b="1" dirty="0"/>
              <a:t>ปี</a:t>
            </a:r>
            <a:r>
              <a:rPr lang="en-US" sz="2400" b="1" dirty="0"/>
              <a:t>,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Thailand </a:t>
            </a:r>
            <a:r>
              <a:rPr lang="en-US" sz="2400" b="1" dirty="0"/>
              <a:t>4.0,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แผนฯ</a:t>
            </a:r>
            <a:r>
              <a:rPr lang="th-TH" sz="2400" b="1" dirty="0"/>
              <a:t>ฉบับ </a:t>
            </a:r>
            <a:r>
              <a:rPr lang="en-US" sz="2400" b="1" dirty="0"/>
              <a:t>12,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ยุทธศาสตร์</a:t>
            </a:r>
            <a:r>
              <a:rPr lang="th-TH" sz="2400" b="1" dirty="0"/>
              <a:t>การพัฒนาภาค เมืองและพื้นที่เศรษฐกิจ</a:t>
            </a:r>
            <a:r>
              <a:rPr lang="en-US" sz="2400" b="1" dirty="0"/>
              <a:t>,</a:t>
            </a:r>
            <a:r>
              <a:rPr lang="th-TH" sz="2400" b="1" dirty="0"/>
              <a:t> 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หลัก </a:t>
            </a:r>
            <a:r>
              <a:rPr lang="en-US" sz="2400" b="1" dirty="0"/>
              <a:t>Value Chain </a:t>
            </a:r>
            <a:r>
              <a:rPr lang="th-TH" sz="2400" b="1" dirty="0"/>
              <a:t>ของ </a:t>
            </a:r>
            <a:r>
              <a:rPr lang="th-TH" sz="2400" b="1" dirty="0" smtClean="0"/>
              <a:t>นรม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0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9" y="2590800"/>
            <a:ext cx="4503737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0999" y="6111359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ที่มา</a:t>
            </a:r>
            <a:r>
              <a:rPr lang="en-US" dirty="0" smtClean="0"/>
              <a:t>: </a:t>
            </a:r>
            <a:r>
              <a:rPr lang="th-TH" dirty="0" smtClean="0"/>
              <a:t>สศช</a:t>
            </a:r>
            <a:r>
              <a:rPr lang="en-US" dirty="0" smtClean="0"/>
              <a:t> 17 </a:t>
            </a:r>
            <a:r>
              <a:rPr lang="th-TH" dirty="0" smtClean="0"/>
              <a:t>กย </a:t>
            </a:r>
            <a:r>
              <a:rPr lang="en-US" dirty="0" smtClean="0"/>
              <a:t>2558</a:t>
            </a:r>
            <a:r>
              <a:rPr lang="th-TH" dirty="0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43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4" y="609600"/>
            <a:ext cx="8686801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0999" y="6111359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ที่มา</a:t>
            </a:r>
            <a:r>
              <a:rPr lang="en-US" dirty="0" smtClean="0"/>
              <a:t>: </a:t>
            </a:r>
            <a:r>
              <a:rPr lang="th-TH" dirty="0" smtClean="0"/>
              <a:t>สศช</a:t>
            </a:r>
            <a:r>
              <a:rPr lang="en-US" dirty="0" smtClean="0"/>
              <a:t> 17 </a:t>
            </a:r>
            <a:r>
              <a:rPr lang="th-TH" dirty="0" smtClean="0"/>
              <a:t>กย </a:t>
            </a:r>
            <a:r>
              <a:rPr lang="en-US" dirty="0" smtClean="0"/>
              <a:t>2558</a:t>
            </a:r>
            <a:r>
              <a:rPr lang="th-TH" dirty="0" smtClean="0"/>
              <a:t>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2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533400"/>
            <a:ext cx="9053513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3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860425"/>
            <a:ext cx="9067800" cy="513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3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806450"/>
            <a:ext cx="8763001" cy="524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1524000"/>
            <a:ext cx="3722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1)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24291" y="1447800"/>
            <a:ext cx="3722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48216" y="3971925"/>
            <a:ext cx="3722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5)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76600" y="5433536"/>
            <a:ext cx="3722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6)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2490" y="4331732"/>
            <a:ext cx="3722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4)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05250" y="3058874"/>
            <a:ext cx="372218" cy="3693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3)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1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Thailand 4.0</a:t>
            </a:r>
            <a:br>
              <a:rPr lang="en-US" b="1" dirty="0" smtClean="0"/>
            </a:br>
            <a:r>
              <a:rPr lang="en-US" b="1" dirty="0" smtClean="0"/>
              <a:t>(Industry for the Future)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9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3810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Thailand 4.0*</a:t>
            </a:r>
            <a:endParaRPr lang="en-US" sz="27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5" y="1143000"/>
            <a:ext cx="3648074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3375" y="1259681"/>
            <a:ext cx="4953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/>
              <a:t>ประเด็นหลักของ นโยบาย </a:t>
            </a:r>
            <a:r>
              <a:rPr lang="en-US" b="1" dirty="0" smtClean="0"/>
              <a:t>Thailand 4.0 </a:t>
            </a:r>
            <a:r>
              <a:rPr lang="th-TH" b="1" dirty="0" smtClean="0"/>
              <a:t>คือ</a:t>
            </a:r>
            <a:r>
              <a:rPr lang="en-US" b="1" dirty="0" smtClean="0"/>
              <a:t>:</a:t>
            </a:r>
          </a:p>
          <a:p>
            <a:endParaRPr lang="en-US" b="1" dirty="0" smtClean="0"/>
          </a:p>
          <a:p>
            <a:r>
              <a:rPr lang="th-TH" b="1" dirty="0" smtClean="0"/>
              <a:t>การ</a:t>
            </a:r>
            <a:r>
              <a:rPr lang="th-TH" b="1" dirty="0"/>
              <a:t>พัฒนาประเทศ</a:t>
            </a:r>
            <a:r>
              <a:rPr lang="th-TH" b="1" dirty="0" smtClean="0"/>
              <a:t>จากเดิมที่เป็น ประเทศผู้ผลิต</a:t>
            </a:r>
            <a:r>
              <a:rPr lang="th-TH" b="1" dirty="0"/>
              <a:t>ที่มีประสิทธิภาพ ให้</a:t>
            </a:r>
            <a:r>
              <a:rPr lang="th-TH" b="1" dirty="0" smtClean="0"/>
              <a:t>กลายเป็น </a:t>
            </a:r>
            <a:r>
              <a:rPr lang="th-TH" b="1" dirty="0"/>
              <a:t>ประเทศผู้ผลิต</a:t>
            </a:r>
            <a:r>
              <a:rPr lang="th-TH" b="1" dirty="0" smtClean="0"/>
              <a:t>ที่</a:t>
            </a:r>
            <a:r>
              <a:rPr lang="en-US" b="1" dirty="0" smtClean="0"/>
              <a:t>:</a:t>
            </a:r>
            <a:endParaRPr lang="th-TH" b="1" dirty="0" smtClean="0"/>
          </a:p>
          <a:p>
            <a:endParaRPr lang="th-TH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b="1" dirty="0" smtClean="0"/>
              <a:t>มีความสร้างสรรค์</a:t>
            </a:r>
            <a:r>
              <a:rPr lang="en-US" b="1" dirty="0"/>
              <a:t> </a:t>
            </a:r>
            <a:r>
              <a:rPr lang="en-US" b="1" dirty="0" smtClean="0"/>
              <a:t>(Creative &amp; High-Tech</a:t>
            </a:r>
            <a:r>
              <a:rPr lang="en-US" b="1" dirty="0"/>
              <a:t>)</a:t>
            </a:r>
            <a:endParaRPr lang="en-US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b="1" dirty="0" smtClean="0"/>
              <a:t>มี</a:t>
            </a:r>
            <a:r>
              <a:rPr lang="th-TH" b="1" dirty="0"/>
              <a:t>นวัตกรรมที่สามารถ</a:t>
            </a:r>
            <a:r>
              <a:rPr lang="th-TH" b="1" dirty="0" smtClean="0"/>
              <a:t>สร้างมูลค่าเพิ่มได้สูง</a:t>
            </a:r>
            <a:r>
              <a:rPr lang="en-US" b="1" dirty="0" smtClean="0"/>
              <a:t> (Productive Growth)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b="1" dirty="0" smtClean="0"/>
              <a:t>มี</a:t>
            </a:r>
            <a:r>
              <a:rPr lang="th-TH" b="1" dirty="0"/>
              <a:t>การวิจัยและพัฒนา</a:t>
            </a:r>
            <a:r>
              <a:rPr lang="th-TH" b="1" dirty="0" smtClean="0"/>
              <a:t>ที่มีคุณภาพน่าเชื่อถือ</a:t>
            </a:r>
            <a:r>
              <a:rPr lang="en-US" b="1" dirty="0" smtClean="0"/>
              <a:t> (Productive Growth)</a:t>
            </a:r>
            <a:r>
              <a:rPr lang="th-TH" b="1" dirty="0" smtClean="0"/>
              <a:t> </a:t>
            </a:r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b="1" dirty="0" smtClean="0"/>
              <a:t>มี</a:t>
            </a:r>
            <a:r>
              <a:rPr lang="th-TH" b="1" dirty="0"/>
              <a:t>ความเป็นมิตร</a:t>
            </a:r>
            <a:r>
              <a:rPr lang="th-TH" b="1" dirty="0" smtClean="0"/>
              <a:t>ต่อสิ่งแวดล้อม </a:t>
            </a:r>
            <a:r>
              <a:rPr lang="en-US" b="1" dirty="0" smtClean="0"/>
              <a:t>(Green Growth) </a:t>
            </a:r>
            <a:r>
              <a:rPr lang="th-TH" b="1" dirty="0" smtClean="0"/>
              <a:t>และ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b="1" dirty="0" smtClean="0"/>
              <a:t>สามารถช่วยลดความเหลื่อมล้ำ </a:t>
            </a:r>
            <a:r>
              <a:rPr lang="en-US" b="1" dirty="0" smtClean="0"/>
              <a:t>(Gap) </a:t>
            </a:r>
            <a:r>
              <a:rPr lang="th-TH" b="1" dirty="0" smtClean="0"/>
              <a:t>ในด้านรายได้ของประชากร </a:t>
            </a:r>
            <a:r>
              <a:rPr lang="en-US" b="1" dirty="0" smtClean="0"/>
              <a:t>(Inclusive Growth)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33374" y="5181600"/>
            <a:ext cx="82772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*New </a:t>
            </a:r>
            <a:r>
              <a:rPr lang="en-US" sz="1600" dirty="0"/>
              <a:t>Engines of Growth </a:t>
            </a:r>
            <a:r>
              <a:rPr lang="th-TH" sz="1600" dirty="0"/>
              <a:t>เครื่องยนต์สร้างการเจริญเติบโตตัวใหม่ </a:t>
            </a:r>
            <a:r>
              <a:rPr lang="th-TH" sz="1600" dirty="0" smtClean="0"/>
              <a:t>ที่แปลง </a:t>
            </a:r>
            <a:r>
              <a:rPr lang="th-TH" sz="1600" dirty="0"/>
              <a:t>“ความได้เปรียบเชิงเปรียบเทียบ” ของประเทศไทยที่มีอยู่ 2 ด้านคือ ความหลากหลายเชิงชีวภาพ และ ความหลากหลายเชิงวัฒนธรรม เป็น ความได้เปรียบในเชิงแข่งขันใน 5 อุตสาหกรรมและเทคโนโลยีใหม่ </a:t>
            </a:r>
            <a:r>
              <a:rPr lang="th-TH" sz="1600" dirty="0" smtClean="0"/>
              <a:t>ซึ่งประกอบด้วย</a:t>
            </a:r>
            <a:r>
              <a:rPr lang="en-US" sz="1600" dirty="0" smtClean="0"/>
              <a:t>: </a:t>
            </a:r>
            <a:r>
              <a:rPr lang="th-TH" sz="1600" dirty="0" smtClean="0"/>
              <a:t>1</a:t>
            </a:r>
            <a:r>
              <a:rPr lang="en-US" sz="1600" dirty="0" smtClean="0"/>
              <a:t>)</a:t>
            </a:r>
            <a:r>
              <a:rPr lang="th-TH" sz="1600" dirty="0" smtClean="0"/>
              <a:t> </a:t>
            </a:r>
            <a:r>
              <a:rPr lang="th-TH" sz="1600" dirty="0"/>
              <a:t>อาหาร ผลิตภัณฑ์ทางการเกษตรและไบโอเทค </a:t>
            </a:r>
            <a:r>
              <a:rPr lang="th-TH" sz="1600" dirty="0" smtClean="0"/>
              <a:t>2</a:t>
            </a:r>
            <a:r>
              <a:rPr lang="en-US" sz="1600" dirty="0" smtClean="0"/>
              <a:t>)</a:t>
            </a:r>
            <a:r>
              <a:rPr lang="th-TH" sz="1600" dirty="0" smtClean="0"/>
              <a:t> </a:t>
            </a:r>
            <a:r>
              <a:rPr lang="th-TH" sz="1600" dirty="0"/>
              <a:t>สุขภาพ การมีสุขภาพที่ดี และไบโอเมดดิซีน </a:t>
            </a:r>
            <a:r>
              <a:rPr lang="th-TH" sz="1600" dirty="0" smtClean="0"/>
              <a:t>3</a:t>
            </a:r>
            <a:r>
              <a:rPr lang="en-US" sz="1600" dirty="0" smtClean="0"/>
              <a:t>)</a:t>
            </a:r>
            <a:r>
              <a:rPr lang="th-TH" sz="1600" dirty="0" smtClean="0"/>
              <a:t> </a:t>
            </a:r>
            <a:r>
              <a:rPr lang="en-US" sz="1600" dirty="0"/>
              <a:t>Automation </a:t>
            </a:r>
            <a:r>
              <a:rPr lang="th-TH" sz="1600" dirty="0"/>
              <a:t>การใช้เครื่องจักรทำงานแทนคน หุ่นยนต์และเครื่องกล </a:t>
            </a:r>
            <a:r>
              <a:rPr lang="th-TH" sz="1600" dirty="0" smtClean="0"/>
              <a:t>4</a:t>
            </a:r>
            <a:r>
              <a:rPr lang="en-US" sz="1600" dirty="0" smtClean="0"/>
              <a:t>)</a:t>
            </a:r>
            <a:r>
              <a:rPr lang="th-TH" sz="1600" dirty="0" smtClean="0"/>
              <a:t> </a:t>
            </a:r>
            <a:r>
              <a:rPr lang="th-TH" sz="1600" dirty="0"/>
              <a:t>อุปกรณ์ ดิจิตอล </a:t>
            </a:r>
            <a:r>
              <a:rPr lang="en-US" sz="1600" dirty="0"/>
              <a:t>Internet of Things </a:t>
            </a:r>
            <a:r>
              <a:rPr lang="th-TH" sz="1600" dirty="0"/>
              <a:t>และ </a:t>
            </a:r>
            <a:r>
              <a:rPr lang="en-US" sz="1600" dirty="0"/>
              <a:t>Embedded Technology </a:t>
            </a:r>
            <a:r>
              <a:rPr lang="th-TH" sz="1600" dirty="0" smtClean="0"/>
              <a:t>และ 5</a:t>
            </a:r>
            <a:r>
              <a:rPr lang="en-US" sz="1600" dirty="0" smtClean="0"/>
              <a:t>)</a:t>
            </a:r>
            <a:r>
              <a:rPr lang="th-TH" sz="1600" dirty="0" smtClean="0"/>
              <a:t> </a:t>
            </a:r>
            <a:r>
              <a:rPr lang="th-TH" sz="1600" dirty="0"/>
              <a:t>วัฒนธรรม การสร้างสรรค์ และการเพิ่มมูลค่าบริการ</a:t>
            </a:r>
            <a:endParaRPr lang="en-US" sz="1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4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200" b="1" dirty="0" smtClean="0"/>
              <a:t>กลุ่มอุตสาหกรรมที่ </a:t>
            </a:r>
            <a:r>
              <a:rPr lang="en-US" sz="3200" b="1" dirty="0" smtClean="0"/>
              <a:t>BOI </a:t>
            </a:r>
            <a:r>
              <a:rPr lang="th-TH" sz="3200" b="1" dirty="0" smtClean="0"/>
              <a:t>สนับสนุนตามแนวทาง </a:t>
            </a:r>
            <a:r>
              <a:rPr lang="en-US" sz="3200" b="1" dirty="0" smtClean="0"/>
              <a:t>Thailand 4.0</a:t>
            </a:r>
            <a:endParaRPr lang="en-US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219200"/>
            <a:ext cx="83058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4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Agenda</a:t>
            </a:r>
            <a:br>
              <a:rPr lang="en-US" b="1" dirty="0" smtClean="0"/>
            </a:br>
            <a:r>
              <a:rPr lang="en-US" b="1" dirty="0" smtClean="0"/>
              <a:t>(2</a:t>
            </a:r>
            <a:r>
              <a:rPr lang="en-US" b="1" dirty="0"/>
              <a:t>9</a:t>
            </a:r>
            <a:r>
              <a:rPr lang="en-US" b="1" dirty="0" smtClean="0"/>
              <a:t>/04/16)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th-TH" dirty="0" smtClean="0"/>
              <a:t>ที่มาของโครงการ</a:t>
            </a:r>
            <a:endParaRPr lang="en-US" dirty="0" smtClean="0"/>
          </a:p>
          <a:p>
            <a:pPr lvl="1"/>
            <a:r>
              <a:rPr lang="th-TH" dirty="0" smtClean="0"/>
              <a:t>ข้อเสนอแนะจากการจัดทำแผนฯในอดีต </a:t>
            </a:r>
            <a:r>
              <a:rPr lang="en-US" dirty="0" smtClean="0"/>
              <a:t>(’57-’60)</a:t>
            </a:r>
          </a:p>
          <a:p>
            <a:r>
              <a:rPr lang="th-TH" dirty="0" smtClean="0"/>
              <a:t>แนวทางการปรับปรุงคุณภาพแผนพัฒนา จังหวัดและกลุ่มจังหวัด</a:t>
            </a:r>
            <a:endParaRPr lang="en-US" dirty="0" smtClean="0"/>
          </a:p>
          <a:p>
            <a:pPr lvl="1"/>
            <a:r>
              <a:rPr lang="th-TH" dirty="0"/>
              <a:t>ขั้นตอนการจัดทำแผนพัฒนาจังหวัดและกลุ่มจังหวัด</a:t>
            </a:r>
          </a:p>
          <a:p>
            <a:pPr lvl="1"/>
            <a:r>
              <a:rPr lang="th-TH" dirty="0" smtClean="0"/>
              <a:t>หลักการรองรับ</a:t>
            </a:r>
          </a:p>
          <a:p>
            <a:pPr lvl="1"/>
            <a:r>
              <a:rPr lang="th-TH" dirty="0" smtClean="0"/>
              <a:t>ข้อมูลที่ใช้เพิ่มเติมเพื่อพัฒนาคุณภาพแผนฯ</a:t>
            </a:r>
          </a:p>
          <a:p>
            <a:r>
              <a:rPr lang="th-TH" dirty="0" smtClean="0"/>
              <a:t>แผนพัฒนาจังหวัด </a:t>
            </a:r>
            <a:r>
              <a:rPr lang="en-US" dirty="0" smtClean="0"/>
              <a:t>(1</a:t>
            </a:r>
            <a:r>
              <a:rPr lang="en-US" baseline="30000" dirty="0" smtClean="0"/>
              <a:t>st</a:t>
            </a:r>
            <a:r>
              <a:rPr lang="en-US" dirty="0" smtClean="0"/>
              <a:t> Draft)</a:t>
            </a:r>
            <a:endParaRPr lang="th-TH" dirty="0" smtClean="0"/>
          </a:p>
          <a:p>
            <a:pPr lvl="1"/>
            <a:r>
              <a:rPr lang="th-TH" dirty="0" smtClean="0"/>
              <a:t>ภาพรวมของหลักการ</a:t>
            </a:r>
          </a:p>
          <a:p>
            <a:pPr lvl="1"/>
            <a:r>
              <a:rPr lang="th-TH" dirty="0" smtClean="0"/>
              <a:t>รายละเอียดของแผนพัฒนาจังหวัด (ไม่รวมโครงการ)</a:t>
            </a:r>
          </a:p>
          <a:p>
            <a:pPr lvl="2"/>
            <a:r>
              <a:rPr lang="th-TH" dirty="0" smtClean="0"/>
              <a:t>วิสัยทัศน์ </a:t>
            </a:r>
            <a:r>
              <a:rPr lang="en-US" dirty="0" smtClean="0"/>
              <a:t>Positioning </a:t>
            </a:r>
            <a:r>
              <a:rPr lang="th-TH" dirty="0" smtClean="0"/>
              <a:t>ยุทธศาสตร์</a:t>
            </a:r>
          </a:p>
          <a:p>
            <a:pPr lvl="2"/>
            <a:r>
              <a:rPr lang="th-TH" dirty="0" smtClean="0"/>
              <a:t>การเปรียบเทียบกับแผนเดิม</a:t>
            </a:r>
          </a:p>
          <a:p>
            <a:r>
              <a:rPr lang="th-TH" dirty="0"/>
              <a:t>สรุป และ ขั้นตอนต่อไป</a:t>
            </a:r>
          </a:p>
          <a:p>
            <a:r>
              <a:rPr lang="en-US" dirty="0" smtClean="0"/>
              <a:t>Workshop &amp; Comment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200" b="1" dirty="0" smtClean="0"/>
              <a:t>กลุ่มอุตสาหกรรมที่ </a:t>
            </a:r>
            <a:r>
              <a:rPr lang="en-US" sz="3200" b="1" dirty="0" smtClean="0"/>
              <a:t>BOI </a:t>
            </a:r>
            <a:r>
              <a:rPr lang="th-TH" sz="3200" b="1" dirty="0" smtClean="0"/>
              <a:t>สนับสนุนตามแนวทาง </a:t>
            </a:r>
            <a:r>
              <a:rPr lang="en-US" sz="3200" b="1" dirty="0" smtClean="0"/>
              <a:t>Thailand 4.0</a:t>
            </a:r>
            <a:endParaRPr lang="en-US" sz="3200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219200"/>
            <a:ext cx="7620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45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ฉบับที่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(พ.ศ.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2560 – 2564)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33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ฉบับที่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(พ.ศ.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2560 – 2564)</a:t>
            </a:r>
            <a:endParaRPr lang="en-US" sz="3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88392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5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ฉบับที่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(พ.ศ.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2560 – 2564)</a:t>
            </a:r>
            <a:endParaRPr lang="en-US" sz="3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05" y="838200"/>
            <a:ext cx="1815466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81" y="1828799"/>
            <a:ext cx="4175321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3352800"/>
            <a:ext cx="5737419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4784450"/>
            <a:ext cx="5100635" cy="194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 flipH="1">
            <a:off x="1885950" y="1328737"/>
            <a:ext cx="2305050" cy="661988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819400" y="1328737"/>
            <a:ext cx="1524002" cy="2176463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505200" y="1281112"/>
            <a:ext cx="1104903" cy="3748088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544" y="1946011"/>
            <a:ext cx="4648200" cy="133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Straight Connector 18"/>
          <p:cNvCxnSpPr/>
          <p:nvPr/>
        </p:nvCxnSpPr>
        <p:spPr>
          <a:xfrm>
            <a:off x="4819138" y="1328737"/>
            <a:ext cx="286262" cy="661988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4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5257800" cy="124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ฉบับที่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(พ.ศ.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2560 – 2564)</a:t>
            </a:r>
            <a:endParaRPr lang="en-US" sz="3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05" y="838200"/>
            <a:ext cx="1815466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Straight Connector 18"/>
          <p:cNvCxnSpPr/>
          <p:nvPr/>
        </p:nvCxnSpPr>
        <p:spPr>
          <a:xfrm flipH="1">
            <a:off x="2903537" y="1333500"/>
            <a:ext cx="2125663" cy="695325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59436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Straight Connector 15"/>
          <p:cNvCxnSpPr/>
          <p:nvPr/>
        </p:nvCxnSpPr>
        <p:spPr>
          <a:xfrm flipH="1">
            <a:off x="3733800" y="1333500"/>
            <a:ext cx="1592264" cy="2247900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5029200"/>
            <a:ext cx="6972300" cy="157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Straight Connector 20"/>
          <p:cNvCxnSpPr/>
          <p:nvPr/>
        </p:nvCxnSpPr>
        <p:spPr>
          <a:xfrm>
            <a:off x="5486400" y="1333500"/>
            <a:ext cx="457200" cy="3848100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0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67000"/>
            <a:ext cx="8229600" cy="1143000"/>
          </a:xfrm>
        </p:spPr>
        <p:txBody>
          <a:bodyPr>
            <a:noAutofit/>
          </a:bodyPr>
          <a:lstStyle/>
          <a:p>
            <a:r>
              <a:rPr lang="th-TH" sz="3200" b="1" dirty="0"/>
              <a:t>ยุทธศาสตร์การ</a:t>
            </a:r>
            <a:r>
              <a:rPr lang="th-TH" sz="3200" b="1" dirty="0" smtClean="0"/>
              <a:t>พัฒนาภาค เมือง และ</a:t>
            </a:r>
            <a:r>
              <a:rPr lang="th-TH" sz="3200" b="1" dirty="0"/>
              <a:t>พื้นที่เศรษฐกิจ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8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th-TH" sz="3600" b="1" dirty="0"/>
              <a:t>ยุทธศาสตร์การพัฒนา</a:t>
            </a:r>
            <a:r>
              <a:rPr lang="th-TH" sz="3600" b="1" dirty="0" smtClean="0"/>
              <a:t>ภาค</a:t>
            </a:r>
            <a:r>
              <a:rPr lang="th-TH" sz="3600" b="1" dirty="0"/>
              <a:t>การพัฒนาภาค เมืองและพื้นที่</a:t>
            </a:r>
            <a:r>
              <a:rPr lang="th-TH" sz="3600" b="1" dirty="0" smtClean="0"/>
              <a:t>เศรษฐกิจ</a:t>
            </a:r>
            <a:r>
              <a:rPr lang="en-US" sz="3600" b="1" dirty="0" smtClean="0"/>
              <a:t> (1)</a:t>
            </a:r>
            <a:endParaRPr lang="en-US" sz="3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209675"/>
            <a:ext cx="13874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8" y="1209675"/>
            <a:ext cx="8229601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0" y="2819400"/>
            <a:ext cx="7989888" cy="329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5181600" y="4514849"/>
            <a:ext cx="3124200" cy="2341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850354" y="4210049"/>
            <a:ext cx="4617246" cy="2341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09600" y="4819649"/>
            <a:ext cx="3276600" cy="2341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562599" y="5429249"/>
            <a:ext cx="2743201" cy="1170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09600" y="5734049"/>
            <a:ext cx="7696200" cy="1170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09600" y="6104931"/>
            <a:ext cx="2819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09600" y="4468019"/>
            <a:ext cx="14097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5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th-TH" sz="3600" b="1" dirty="0"/>
              <a:t>ยุทธศาสตร์การพัฒนา</a:t>
            </a:r>
            <a:r>
              <a:rPr lang="th-TH" sz="3600" b="1" dirty="0" smtClean="0"/>
              <a:t>ภาค</a:t>
            </a:r>
            <a:r>
              <a:rPr lang="th-TH" sz="3600" b="1" dirty="0"/>
              <a:t>การพัฒนาภาค เมืองและพื้นที่</a:t>
            </a:r>
            <a:r>
              <a:rPr lang="th-TH" sz="3600" b="1" dirty="0" smtClean="0"/>
              <a:t>เศรษฐกิจ</a:t>
            </a:r>
            <a:r>
              <a:rPr lang="en-US" sz="3600" b="1" dirty="0" smtClean="0"/>
              <a:t> (</a:t>
            </a:r>
            <a:r>
              <a:rPr lang="en-US" sz="3600" b="1" dirty="0"/>
              <a:t>2</a:t>
            </a:r>
            <a:r>
              <a:rPr lang="en-US" sz="3600" b="1" dirty="0" smtClean="0"/>
              <a:t>)</a:t>
            </a:r>
            <a:endParaRPr lang="en-US" sz="3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209675"/>
            <a:ext cx="13874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168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2933700" y="2960092"/>
            <a:ext cx="5455446" cy="2341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85800" y="3924300"/>
            <a:ext cx="7703346" cy="2341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90164" y="4243785"/>
            <a:ext cx="129103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3" y="4343400"/>
            <a:ext cx="7897813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8" y="5029200"/>
            <a:ext cx="7907338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Connector 14"/>
          <p:cNvCxnSpPr/>
          <p:nvPr/>
        </p:nvCxnSpPr>
        <p:spPr>
          <a:xfrm>
            <a:off x="2667000" y="4750792"/>
            <a:ext cx="5624912" cy="1170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76275" y="5029200"/>
            <a:ext cx="7615637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32420" y="5486400"/>
            <a:ext cx="703262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32420" y="5791200"/>
            <a:ext cx="538738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81200" y="3276600"/>
            <a:ext cx="134491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019800" y="3276600"/>
            <a:ext cx="236934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0164" y="3581400"/>
            <a:ext cx="532963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31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th-TH" sz="3600" b="1" dirty="0"/>
              <a:t>ยุทธศาสตร์การพัฒนา</a:t>
            </a:r>
            <a:r>
              <a:rPr lang="th-TH" sz="3600" b="1" dirty="0" smtClean="0"/>
              <a:t>ภาค</a:t>
            </a:r>
            <a:r>
              <a:rPr lang="th-TH" sz="3600" b="1" dirty="0"/>
              <a:t>การพัฒนาภาค เมืองและพื้นที่</a:t>
            </a:r>
            <a:r>
              <a:rPr lang="th-TH" sz="3600" b="1" dirty="0" smtClean="0"/>
              <a:t>เศรษฐกิจ</a:t>
            </a:r>
            <a:r>
              <a:rPr lang="en-US" sz="3600" b="1" dirty="0" smtClean="0"/>
              <a:t> (3)</a:t>
            </a:r>
            <a:endParaRPr lang="en-US" sz="3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209675"/>
            <a:ext cx="13874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47825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801687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Straight Connector 15"/>
          <p:cNvCxnSpPr/>
          <p:nvPr/>
        </p:nvCxnSpPr>
        <p:spPr>
          <a:xfrm>
            <a:off x="2915838" y="3581400"/>
            <a:ext cx="5624912" cy="1170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09600" y="3886200"/>
            <a:ext cx="7772400" cy="1170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667000" y="4876800"/>
            <a:ext cx="5791200" cy="1170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85800" y="5181600"/>
            <a:ext cx="6858000" cy="1170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218361" y="2331392"/>
            <a:ext cx="809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u="sng" dirty="0" smtClean="0">
                <a:solidFill>
                  <a:srgbClr val="FF0000"/>
                </a:solidFill>
              </a:rPr>
              <a:t>สระบุรี</a:t>
            </a:r>
            <a:endParaRPr lang="en-US" sz="2400" b="1" u="sng" dirty="0">
              <a:solidFill>
                <a:srgbClr val="FF000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rot="16200000">
            <a:off x="7370761" y="2817166"/>
            <a:ext cx="505037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4800600" y="5498108"/>
            <a:ext cx="362743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09600" y="5867400"/>
            <a:ext cx="13716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สรุปในภาพรวมของแผนฯ และ นโยบาย</a:t>
            </a:r>
            <a:r>
              <a:rPr lang="en-US" b="1" dirty="0" smtClean="0"/>
              <a:t>---1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3762375" y="933450"/>
            <a:ext cx="5105400" cy="2514600"/>
            <a:chOff x="3762375" y="914400"/>
            <a:chExt cx="5105400" cy="2514600"/>
          </a:xfrm>
        </p:grpSpPr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7175" y="1099066"/>
              <a:ext cx="4800600" cy="2209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762375" y="1099066"/>
              <a:ext cx="5105400" cy="23299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629400" y="914400"/>
              <a:ext cx="978153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th-TH" dirty="0" smtClean="0"/>
                <a:t>แผนฯ </a:t>
              </a:r>
              <a:r>
                <a:rPr lang="en-US" dirty="0" smtClean="0"/>
                <a:t>20 </a:t>
              </a:r>
              <a:r>
                <a:rPr lang="th-TH" dirty="0" smtClean="0"/>
                <a:t>ปี</a:t>
              </a:r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4324" y="3672740"/>
            <a:ext cx="8153400" cy="2775465"/>
            <a:chOff x="152400" y="3429000"/>
            <a:chExt cx="8153400" cy="277546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3604141"/>
              <a:ext cx="4819650" cy="2519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>
              <a:off x="152400" y="3604140"/>
              <a:ext cx="8153400" cy="260032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74469" y="3429000"/>
              <a:ext cx="82266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th-TH" dirty="0" smtClean="0"/>
                <a:t>แผนฯ </a:t>
              </a:r>
              <a:r>
                <a:rPr lang="en-US" dirty="0" smtClean="0"/>
                <a:t>12</a:t>
              </a:r>
              <a:endParaRPr lang="en-US" dirty="0"/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850" y="3804985"/>
              <a:ext cx="2705099" cy="2198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5105400" y="3604140"/>
              <a:ext cx="0" cy="26003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ounded Rectangle 13"/>
          <p:cNvSpPr/>
          <p:nvPr/>
        </p:nvSpPr>
        <p:spPr>
          <a:xfrm>
            <a:off x="7118476" y="4234934"/>
            <a:ext cx="923923" cy="565665"/>
          </a:xfrm>
          <a:prstGeom prst="roundRect">
            <a:avLst/>
          </a:prstGeom>
          <a:solidFill>
            <a:srgbClr val="FFFF00">
              <a:alpha val="41176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 rot="5400000">
            <a:off x="4900180" y="2734959"/>
            <a:ext cx="1807071" cy="3682633"/>
          </a:xfrm>
          <a:prstGeom prst="arc">
            <a:avLst>
              <a:gd name="adj1" fmla="val 16276958"/>
              <a:gd name="adj2" fmla="val 4378774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rot="4709441">
            <a:off x="3965906" y="2391355"/>
            <a:ext cx="2689186" cy="5009903"/>
          </a:xfrm>
          <a:prstGeom prst="arc">
            <a:avLst>
              <a:gd name="adj1" fmla="val 16308945"/>
              <a:gd name="adj2" fmla="val 5901077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/>
          <p:cNvSpPr/>
          <p:nvPr/>
        </p:nvSpPr>
        <p:spPr>
          <a:xfrm rot="5400000">
            <a:off x="1423988" y="3529013"/>
            <a:ext cx="1904998" cy="2771775"/>
          </a:xfrm>
          <a:prstGeom prst="arc">
            <a:avLst>
              <a:gd name="adj1" fmla="val 19573962"/>
              <a:gd name="adj2" fmla="val 4861770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5594119">
            <a:off x="1660141" y="4185031"/>
            <a:ext cx="1588043" cy="1689795"/>
          </a:xfrm>
          <a:prstGeom prst="arc">
            <a:avLst>
              <a:gd name="adj1" fmla="val 19573962"/>
              <a:gd name="adj2" fmla="val 4861770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rot="5594119">
            <a:off x="2417361" y="4313250"/>
            <a:ext cx="1119822" cy="1519133"/>
          </a:xfrm>
          <a:prstGeom prst="arc">
            <a:avLst>
              <a:gd name="adj1" fmla="val 174789"/>
              <a:gd name="adj2" fmla="val 4861770"/>
            </a:avLst>
          </a:prstGeom>
          <a:ln w="3810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124200" y="4800599"/>
            <a:ext cx="533400" cy="533401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16200000">
            <a:off x="1634975" y="3816201"/>
            <a:ext cx="5562600" cy="2044998"/>
          </a:xfrm>
          <a:prstGeom prst="arc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762000" y="4800599"/>
            <a:ext cx="1796143" cy="522515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897" y="2293773"/>
            <a:ext cx="3090335" cy="244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6" name="Isosceles Triangle 14335"/>
          <p:cNvSpPr/>
          <p:nvPr/>
        </p:nvSpPr>
        <p:spPr>
          <a:xfrm>
            <a:off x="2610997" y="4826737"/>
            <a:ext cx="513203" cy="470237"/>
          </a:xfrm>
          <a:prstGeom prst="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>
            <a:off x="3762375" y="4800599"/>
            <a:ext cx="628649" cy="522515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41" name="Straight Connector 14340"/>
          <p:cNvCxnSpPr/>
          <p:nvPr/>
        </p:nvCxnSpPr>
        <p:spPr>
          <a:xfrm flipV="1">
            <a:off x="3962399" y="2590801"/>
            <a:ext cx="10885" cy="22097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7" name="Elbow Connector 14346"/>
          <p:cNvCxnSpPr/>
          <p:nvPr/>
        </p:nvCxnSpPr>
        <p:spPr>
          <a:xfrm rot="5400000" flipH="1" flipV="1">
            <a:off x="2015512" y="2365988"/>
            <a:ext cx="3217499" cy="1533525"/>
          </a:xfrm>
          <a:prstGeom prst="bentConnector3">
            <a:avLst>
              <a:gd name="adj1" fmla="val 100073"/>
            </a:avLst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9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1" grpId="0" animBg="1"/>
      <p:bldP spid="26" grpId="0" animBg="1"/>
      <p:bldP spid="27" grpId="0" animBg="1"/>
      <p:bldP spid="14336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/>
          <a:lstStyle/>
          <a:p>
            <a:r>
              <a:rPr lang="th-TH" b="1" dirty="0" smtClean="0"/>
              <a:t>ข้อเสนอแนะจากการจัดทำแผนฯ ปี </a:t>
            </a:r>
            <a:r>
              <a:rPr lang="en-US" b="1" dirty="0" smtClean="0"/>
              <a:t>‘57-’60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2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สรุปในภาพรวมของแผนฯ และ นโยบาย</a:t>
            </a:r>
            <a:r>
              <a:rPr lang="en-US" b="1" dirty="0" smtClean="0"/>
              <a:t>---2</a:t>
            </a:r>
            <a:endParaRPr lang="en-US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762000"/>
            <a:ext cx="4572000" cy="199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136885" y="3124200"/>
            <a:ext cx="2377715" cy="3544971"/>
            <a:chOff x="250372" y="3574185"/>
            <a:chExt cx="2694511" cy="4123783"/>
          </a:xfrm>
        </p:grpSpPr>
        <p:sp>
          <p:nvSpPr>
            <p:cNvPr id="28" name="TextBox 27"/>
            <p:cNvSpPr txBox="1"/>
            <p:nvPr/>
          </p:nvSpPr>
          <p:spPr>
            <a:xfrm>
              <a:off x="326574" y="3679991"/>
              <a:ext cx="2445604" cy="3830914"/>
            </a:xfrm>
            <a:prstGeom prst="rect">
              <a:avLst/>
            </a:prstGeom>
            <a:no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ยกระดับการพัฒนากลุ่มอุตสาหกรรมในพื้นที่ จว พระนครศรีอยุธยา ให้เป็นกลุ่มอุตสาหกรรม </a:t>
              </a:r>
              <a:r>
                <a:rPr lang="en-US" sz="1600" dirty="0" smtClean="0"/>
                <a:t>High Tech </a:t>
              </a:r>
              <a:r>
                <a:rPr lang="th-TH" sz="1600" dirty="0" smtClean="0"/>
                <a:t>และ </a:t>
              </a:r>
              <a:r>
                <a:rPr lang="en-US" sz="1600" dirty="0" smtClean="0"/>
                <a:t>Industry </a:t>
              </a:r>
              <a:r>
                <a:rPr lang="th-TH" sz="1600" dirty="0" smtClean="0"/>
                <a:t>แห่งอนาคต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การให้สิทธิประโยชน์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การพัฒนาคนและเทคโนโลยี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การพันาโครงสร้างพื้นฐาน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การแก้ไขกฏระเบียบที่เป็นอุปสรรค</a:t>
              </a:r>
            </a:p>
            <a:p>
              <a:pPr lvl="1" indent="-228600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สนับสนุนเงินทุนเพื่อผลักดันให้เกิดการลงทุน</a:t>
              </a:r>
              <a:endParaRPr lang="en-US" sz="1600" dirty="0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50372" y="3574185"/>
              <a:ext cx="2694511" cy="4123783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94514" y="3092875"/>
            <a:ext cx="1828800" cy="3589621"/>
            <a:chOff x="410537" y="3558687"/>
            <a:chExt cx="1989484" cy="3969099"/>
          </a:xfrm>
        </p:grpSpPr>
        <p:sp>
          <p:nvSpPr>
            <p:cNvPr id="36" name="TextBox 35"/>
            <p:cNvSpPr txBox="1"/>
            <p:nvPr/>
          </p:nvSpPr>
          <p:spPr>
            <a:xfrm>
              <a:off x="435561" y="3570995"/>
              <a:ext cx="1964459" cy="3641352"/>
            </a:xfrm>
            <a:prstGeom prst="rect">
              <a:avLst/>
            </a:prstGeom>
            <a:no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pPr marL="119063" indent="-119063">
                <a:buFont typeface="Arial" panose="020B0604020202020204" pitchFamily="34" charset="0"/>
                <a:buChar char="•"/>
              </a:pPr>
              <a:r>
                <a:rPr lang="th-TH" sz="1600" dirty="0" smtClean="0"/>
                <a:t>รักษา</a:t>
              </a:r>
              <a:r>
                <a:rPr lang="th-TH" sz="1600" dirty="0"/>
                <a:t>และพัฒนาประสิทธิภาพในการผลิตอาหารของพื้นที่ จว พระนครศรีอยุธยา ซึ่งเป็นแหล่งผลิตข้าวพืชผักและประมงน้ำ</a:t>
              </a:r>
              <a:r>
                <a:rPr lang="th-TH" sz="1600" dirty="0" smtClean="0"/>
                <a:t>จืด</a:t>
              </a:r>
              <a:r>
                <a:rPr lang="th-TH" sz="1600" dirty="0"/>
                <a:t>ของประเทศ</a:t>
              </a:r>
            </a:p>
            <a:p>
              <a:pPr marL="282575" lvl="1" indent="-163513">
                <a:buFont typeface="Arial" panose="020B0604020202020204" pitchFamily="34" charset="0"/>
                <a:buChar char="•"/>
              </a:pPr>
              <a:r>
                <a:rPr lang="th-TH" sz="1600" dirty="0"/>
                <a:t>เน้นการผลิตและแปรรูปที่สร้างมูลค่าเพิ่ม และ</a:t>
              </a:r>
            </a:p>
            <a:p>
              <a:pPr marL="282575" lvl="1" indent="-163513">
                <a:buFont typeface="Arial" panose="020B0604020202020204" pitchFamily="34" charset="0"/>
                <a:buChar char="•"/>
              </a:pPr>
              <a:r>
                <a:rPr lang="th-TH" sz="1600" dirty="0"/>
                <a:t>เน้นการผลิตและส่งออกสินค้าการเกษตรคุณภาพสูงที่ผู้บริโภคตลาดเฉพาะและตลาด</a:t>
              </a:r>
              <a:r>
                <a:rPr lang="th-TH" sz="1600" dirty="0" smtClean="0"/>
                <a:t>ระดับบน</a:t>
              </a:r>
              <a:endParaRPr lang="en-US" sz="1600" dirty="0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410537" y="3558687"/>
              <a:ext cx="1989484" cy="3969099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69029" y="3111863"/>
            <a:ext cx="2438400" cy="3581407"/>
            <a:chOff x="6564086" y="3102422"/>
            <a:chExt cx="2438400" cy="3581407"/>
          </a:xfrm>
        </p:grpSpPr>
        <p:sp>
          <p:nvSpPr>
            <p:cNvPr id="42" name="TextBox 41"/>
            <p:cNvSpPr txBox="1"/>
            <p:nvPr/>
          </p:nvSpPr>
          <p:spPr>
            <a:xfrm>
              <a:off x="6629400" y="3143950"/>
              <a:ext cx="2285999" cy="3323987"/>
            </a:xfrm>
            <a:prstGeom prst="rect">
              <a:avLst/>
            </a:prstGeom>
            <a:noFill/>
            <a:ln>
              <a:noFill/>
              <a:prstDash val="sysDash"/>
            </a:ln>
          </p:spPr>
          <p:txBody>
            <a:bodyPr wrap="square" rtlCol="0">
              <a:spAutoFit/>
            </a:bodyPr>
            <a:lstStyle/>
            <a:p>
              <a:pPr marL="174625" indent="-174625">
                <a:buFont typeface="Arial" panose="020B0604020202020204" pitchFamily="34" charset="0"/>
                <a:buChar char="•"/>
              </a:pPr>
              <a:r>
                <a:rPr lang="th-TH" sz="2000" dirty="0" smtClean="0"/>
                <a:t>สนับสนุนและส่งเสริมการท่องเที่ยวใน จว พระนครศรีอยุธยา ให้เป็นศูนยืกลางการท่องเที่ยวด้านประวิติศาสตร์และวัฒนธรรม</a:t>
              </a:r>
            </a:p>
            <a:p>
              <a:pPr marL="347663" lvl="1" indent="-173038">
                <a:buFont typeface="Arial" panose="020B0604020202020204" pitchFamily="34" charset="0"/>
                <a:buChar char="•"/>
              </a:pPr>
              <a:r>
                <a:rPr lang="th-TH" dirty="0" smtClean="0"/>
                <a:t>ปรับปรุงและพัฒนาแหล่งท่องเที่ยวและกิจกรรมการท่องเที่ยวให้มีความหลากหลาย และ เชื่อมโยงการท่องเที่ยวใน กลุ่ม จว</a:t>
              </a:r>
              <a:endParaRPr lang="en-US" dirty="0"/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6564086" y="3102422"/>
              <a:ext cx="2438400" cy="3581407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 flipV="1">
            <a:off x="1752600" y="2286001"/>
            <a:ext cx="1676400" cy="825862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3494313" y="2286000"/>
            <a:ext cx="283030" cy="796234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 flipV="1">
            <a:off x="3788229" y="2286001"/>
            <a:ext cx="2002972" cy="818006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4" name="TextBox 14353"/>
          <p:cNvSpPr txBox="1"/>
          <p:nvPr/>
        </p:nvSpPr>
        <p:spPr>
          <a:xfrm>
            <a:off x="246600" y="2684117"/>
            <a:ext cx="11576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แผนภาคกลาง</a:t>
            </a:r>
            <a:endParaRPr lang="en-US" b="1" u="sn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56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r>
              <a:rPr lang="th-TH" sz="3600" b="1" dirty="0" smtClean="0"/>
              <a:t>แต่ ความเชื่อมโยงของแผนฯทั้งหมด (แผนฯ </a:t>
            </a:r>
            <a:r>
              <a:rPr lang="en-US" sz="3600" b="1" dirty="0" smtClean="0"/>
              <a:t>20</a:t>
            </a:r>
            <a:r>
              <a:rPr lang="th-TH" sz="3600" b="1" dirty="0" smtClean="0"/>
              <a:t>ปี แผนฯ </a:t>
            </a:r>
            <a:r>
              <a:rPr lang="en-US" sz="3600" b="1" dirty="0" smtClean="0"/>
              <a:t>12</a:t>
            </a:r>
            <a:r>
              <a:rPr lang="th-TH" sz="3600" b="1" dirty="0" smtClean="0"/>
              <a:t> แผนฯภาค และ </a:t>
            </a:r>
            <a:r>
              <a:rPr lang="en-US" sz="3600" b="1" dirty="0" smtClean="0"/>
              <a:t>Thailand 4.0</a:t>
            </a:r>
            <a:r>
              <a:rPr lang="th-TH" sz="3600" b="1" dirty="0" smtClean="0"/>
              <a:t>) สามารถทำให้สมบูรณ์ขึ้น</a:t>
            </a:r>
            <a:br>
              <a:rPr lang="th-TH" sz="3600" b="1" dirty="0" smtClean="0"/>
            </a:br>
            <a:r>
              <a:rPr lang="th-TH" sz="3600" b="1" dirty="0" smtClean="0"/>
              <a:t>ได้ด้วยหลัก </a:t>
            </a:r>
            <a:r>
              <a:rPr lang="en-US" sz="3600" b="1" dirty="0" smtClean="0"/>
              <a:t>Value Chain </a:t>
            </a:r>
            <a:r>
              <a:rPr lang="th-TH" sz="3600" b="1" dirty="0" smtClean="0"/>
              <a:t>(ต้นทาง กลางทาง และ ปลายทาง)</a:t>
            </a:r>
            <a:endParaRPr lang="en-US" sz="36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5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หลัก </a:t>
            </a:r>
            <a:r>
              <a:rPr lang="en-US" b="1" dirty="0" smtClean="0"/>
              <a:t>Value Chain </a:t>
            </a:r>
            <a:r>
              <a:rPr lang="th-TH" b="1" dirty="0" smtClean="0"/>
              <a:t>ของ นายกรัฐมนตรี</a:t>
            </a:r>
            <a:endParaRPr lang="en-US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5344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36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การที่จะเชื่อมโยงหลัก </a:t>
            </a:r>
            <a:r>
              <a:rPr lang="en-US" b="1" dirty="0" smtClean="0"/>
              <a:t>Value</a:t>
            </a:r>
            <a:r>
              <a:rPr lang="th-TH" b="1" dirty="0" smtClean="0"/>
              <a:t> </a:t>
            </a:r>
            <a:r>
              <a:rPr lang="en-US" b="1" dirty="0" smtClean="0"/>
              <a:t>Chain 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และ แผนฯในทุกระดับ ให้เข้ากันได้อย่างสมบูรณ์ </a:t>
            </a:r>
            <a:br>
              <a:rPr lang="th-TH" b="1" dirty="0" smtClean="0"/>
            </a:br>
            <a:r>
              <a:rPr lang="th-TH" b="1" dirty="0" smtClean="0"/>
              <a:t>เราจำเป็นต้องหาข้อมูลเพิ่มเติมเกี่ยวกับปลายทาง </a:t>
            </a:r>
            <a:r>
              <a:rPr lang="en-US" b="1" dirty="0" smtClean="0"/>
              <a:t>(Analysis of the Demand Side)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Analysis---1*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599" y="6325382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28758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5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Analysis---2*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28599" y="6325382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1" y="1066800"/>
            <a:ext cx="7728758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94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Analysis---3*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79" y="1687715"/>
            <a:ext cx="7543800" cy="4781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959" y="914400"/>
            <a:ext cx="7892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ข้อมูลจาก </a:t>
            </a:r>
            <a:r>
              <a:rPr lang="en-US" sz="1600" dirty="0" smtClean="0"/>
              <a:t>IMF </a:t>
            </a:r>
            <a:r>
              <a:rPr lang="th-TH" sz="1600" dirty="0" smtClean="0"/>
              <a:t>ชี้ให้เห็นว่าประเทศ </a:t>
            </a:r>
            <a:r>
              <a:rPr lang="en-US" sz="1600" dirty="0" smtClean="0"/>
              <a:t>CLMV, ASEAN-5,</a:t>
            </a:r>
            <a:r>
              <a:rPr lang="th-TH" sz="1600" dirty="0" smtClean="0"/>
              <a:t> จีน</a:t>
            </a:r>
            <a:r>
              <a:rPr lang="en-US" sz="1600" dirty="0" smtClean="0"/>
              <a:t>, Middle East </a:t>
            </a:r>
            <a:r>
              <a:rPr lang="th-TH" sz="1600" dirty="0" smtClean="0"/>
              <a:t>และ </a:t>
            </a:r>
            <a:r>
              <a:rPr lang="en-US" sz="1600" dirty="0" smtClean="0"/>
              <a:t>North Africa, </a:t>
            </a:r>
            <a:r>
              <a:rPr lang="th-TH" sz="1600" dirty="0" smtClean="0"/>
              <a:t>และ อินเดีย มีอัตราการเติบโตของ </a:t>
            </a:r>
            <a:r>
              <a:rPr lang="en-US" sz="1600" dirty="0" smtClean="0"/>
              <a:t>Import </a:t>
            </a:r>
            <a:r>
              <a:rPr lang="th-TH" sz="1600" dirty="0" smtClean="0"/>
              <a:t>ในระดับสูงในปี </a:t>
            </a:r>
            <a:r>
              <a:rPr lang="en-US" sz="1600" dirty="0" smtClean="0"/>
              <a:t>2011-2015 </a:t>
            </a:r>
            <a:r>
              <a:rPr lang="th-TH" sz="1600" dirty="0" smtClean="0"/>
              <a:t>และจะเติบโตอย่างต่อเนื่องต่อไปในอนาคต </a:t>
            </a:r>
            <a:r>
              <a:rPr lang="en-US" sz="1600" dirty="0" smtClean="0"/>
              <a:t>2016-2020</a:t>
            </a:r>
            <a:r>
              <a:rPr lang="th-TH" sz="1600" dirty="0" smtClean="0"/>
              <a:t> </a:t>
            </a:r>
            <a:r>
              <a:rPr lang="en-US" sz="1600" dirty="0" smtClean="0"/>
              <a:t> </a:t>
            </a:r>
            <a:r>
              <a:rPr lang="th-TH" sz="1600" dirty="0" smtClean="0"/>
              <a:t>อีกทั้งยังมี </a:t>
            </a:r>
            <a:r>
              <a:rPr lang="en-US" sz="1600" dirty="0" smtClean="0"/>
              <a:t>Market Share </a:t>
            </a:r>
            <a:r>
              <a:rPr lang="th-TH" sz="1600" dirty="0" smtClean="0"/>
              <a:t>ของ </a:t>
            </a:r>
            <a:r>
              <a:rPr lang="en-US" sz="1600" dirty="0" smtClean="0"/>
              <a:t>Import </a:t>
            </a:r>
            <a:r>
              <a:rPr lang="th-TH" sz="1600" dirty="0" smtClean="0"/>
              <a:t>เพิ่มขึ้นด้วย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Analysis---4*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33302" y="1095660"/>
            <a:ext cx="8284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ประเทศกำลังพัฒนา </a:t>
            </a:r>
            <a:r>
              <a:rPr lang="en-US" sz="2000" dirty="0" smtClean="0"/>
              <a:t>(Emerging Countries) </a:t>
            </a:r>
            <a:r>
              <a:rPr lang="th-TH" sz="2000" dirty="0" smtClean="0"/>
              <a:t>ที่มีอัตราการ </a:t>
            </a:r>
            <a:r>
              <a:rPr lang="en-US" sz="2000" dirty="0" smtClean="0"/>
              <a:t>Import </a:t>
            </a:r>
            <a:r>
              <a:rPr lang="th-TH" sz="2000" dirty="0" smtClean="0"/>
              <a:t>สูง</a:t>
            </a:r>
            <a:r>
              <a:rPr lang="en-US" sz="2000" dirty="0" smtClean="0"/>
              <a:t>---Demand </a:t>
            </a:r>
            <a:r>
              <a:rPr lang="th-TH" sz="2000" dirty="0" smtClean="0"/>
              <a:t>อะไร</a:t>
            </a:r>
            <a:r>
              <a:rPr lang="th-TH" sz="2000" dirty="0"/>
              <a:t>?</a:t>
            </a:r>
            <a:endParaRPr lang="en-US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9" y="1506656"/>
            <a:ext cx="7924800" cy="474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7467600" y="1371600"/>
            <a:ext cx="304800" cy="1066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477000" y="1433685"/>
            <a:ext cx="914400" cy="100471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5867400" y="2286000"/>
            <a:ext cx="762000" cy="838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467600" y="2133600"/>
            <a:ext cx="762000" cy="8382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35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Analysis---5*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33302" y="1095660"/>
            <a:ext cx="8284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ประเทศพัฒนาแล้ว </a:t>
            </a:r>
            <a:r>
              <a:rPr lang="en-US" sz="2000" dirty="0" smtClean="0"/>
              <a:t>(Developed Countries)---Demand </a:t>
            </a:r>
            <a:r>
              <a:rPr lang="th-TH" sz="2000" dirty="0" smtClean="0"/>
              <a:t>อะไร</a:t>
            </a:r>
            <a:r>
              <a:rPr lang="th-TH" sz="2000" dirty="0"/>
              <a:t>?</a:t>
            </a:r>
            <a:endParaRPr lang="en-US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59" y="1506656"/>
            <a:ext cx="7924800" cy="474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Arrow Connector 8"/>
          <p:cNvCxnSpPr>
            <a:endCxn id="19" idx="0"/>
          </p:cNvCxnSpPr>
          <p:nvPr/>
        </p:nvCxnSpPr>
        <p:spPr>
          <a:xfrm>
            <a:off x="5867400" y="1371600"/>
            <a:ext cx="865415" cy="8572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6477000" y="2228850"/>
            <a:ext cx="511629" cy="41910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Analysis---6*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02" y="1356917"/>
            <a:ext cx="8077298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44090" y="956807"/>
            <a:ext cx="8284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ประเทศกำลังพัฒนา </a:t>
            </a:r>
            <a:r>
              <a:rPr lang="en-US" sz="2000" dirty="0" smtClean="0"/>
              <a:t>(Emerging Countries) </a:t>
            </a:r>
            <a:r>
              <a:rPr lang="th-TH" sz="2000" dirty="0" smtClean="0"/>
              <a:t>ที่มีอัตราการ </a:t>
            </a:r>
            <a:r>
              <a:rPr lang="en-US" sz="2000" dirty="0" smtClean="0"/>
              <a:t>Import </a:t>
            </a:r>
            <a:r>
              <a:rPr lang="th-TH" sz="2000" dirty="0" smtClean="0"/>
              <a:t>สูง</a:t>
            </a:r>
            <a:r>
              <a:rPr lang="en-US" sz="2000" dirty="0" smtClean="0"/>
              <a:t>---Demand </a:t>
            </a:r>
            <a:r>
              <a:rPr lang="th-TH" sz="2000" dirty="0" smtClean="0"/>
              <a:t>อะไร</a:t>
            </a:r>
            <a:r>
              <a:rPr lang="th-TH" sz="2000" dirty="0"/>
              <a:t>?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3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579438"/>
            <a:ext cx="8229600" cy="868362"/>
          </a:xfrm>
        </p:spPr>
        <p:txBody>
          <a:bodyPr/>
          <a:lstStyle/>
          <a:p>
            <a:r>
              <a:rPr lang="th-TH" b="1" dirty="0" smtClean="0"/>
              <a:t>ข้อเสนอแนะจากการจัดทำแผนฯ ปี </a:t>
            </a:r>
            <a:r>
              <a:rPr lang="en-US" b="1" dirty="0" smtClean="0"/>
              <a:t>‘57-’60---1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264795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6962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3200400"/>
            <a:ext cx="7467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" y="4857750"/>
            <a:ext cx="73437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038600" y="3581400"/>
            <a:ext cx="4157662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1033" idx="3"/>
          </p:cNvCxnSpPr>
          <p:nvPr/>
        </p:nvCxnSpPr>
        <p:spPr>
          <a:xfrm>
            <a:off x="959644" y="3886200"/>
            <a:ext cx="7298531" cy="7620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410075" y="5181600"/>
            <a:ext cx="366712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59644" y="5486400"/>
            <a:ext cx="6698456" cy="571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59644" y="5838825"/>
            <a:ext cx="711755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36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Analysis---7*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965775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แล้วเราจะเข้าถึงประเทศ </a:t>
            </a:r>
            <a:r>
              <a:rPr lang="en-US" sz="2400" dirty="0" smtClean="0"/>
              <a:t>EM </a:t>
            </a:r>
            <a:r>
              <a:rPr lang="th-TH" sz="2400" dirty="0" smtClean="0"/>
              <a:t>ที่มี </a:t>
            </a:r>
            <a:r>
              <a:rPr lang="en-US" sz="2400" dirty="0" smtClean="0"/>
              <a:t>Demand </a:t>
            </a:r>
            <a:r>
              <a:rPr lang="th-TH" sz="2400" dirty="0" smtClean="0"/>
              <a:t>สูงได้อย่างไร? </a:t>
            </a:r>
            <a:r>
              <a:rPr lang="en-US" sz="2400" dirty="0" smtClean="0"/>
              <a:t> </a:t>
            </a:r>
            <a:endParaRPr lang="th-TH" sz="2400" dirty="0" smtClean="0"/>
          </a:p>
          <a:p>
            <a:pPr algn="ctr"/>
            <a:r>
              <a:rPr lang="en-US" sz="2400" dirty="0" smtClean="0"/>
              <a:t>1) </a:t>
            </a:r>
            <a:r>
              <a:rPr lang="th-TH" sz="2400" dirty="0" smtClean="0"/>
              <a:t>ใช้ </a:t>
            </a:r>
            <a:r>
              <a:rPr lang="en-US" sz="2400" dirty="0" smtClean="0"/>
              <a:t>INTERNET</a:t>
            </a:r>
            <a:r>
              <a:rPr lang="th-TH" sz="2400" dirty="0" smtClean="0"/>
              <a:t> เนื่องจาก </a:t>
            </a:r>
            <a:r>
              <a:rPr lang="en-US" sz="2400" dirty="0" smtClean="0"/>
              <a:t>Penetration Rate </a:t>
            </a:r>
            <a:r>
              <a:rPr lang="th-TH" sz="2400" dirty="0" smtClean="0"/>
              <a:t>ในประเทศเหล่านี้มีค่อนข้างสูง</a:t>
            </a:r>
            <a:endParaRPr lang="en-US" sz="2400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44" y="1796772"/>
            <a:ext cx="8327865" cy="430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8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Analysis---8*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965775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แล้วเราจะเข้าถึงประเทศ </a:t>
            </a:r>
            <a:r>
              <a:rPr lang="en-US" sz="2000" dirty="0" smtClean="0"/>
              <a:t>EM </a:t>
            </a:r>
            <a:r>
              <a:rPr lang="th-TH" sz="2000" dirty="0" smtClean="0"/>
              <a:t>ที่มี </a:t>
            </a:r>
            <a:r>
              <a:rPr lang="en-US" sz="2000" dirty="0" smtClean="0"/>
              <a:t>Demand </a:t>
            </a:r>
            <a:r>
              <a:rPr lang="th-TH" sz="2000" dirty="0" smtClean="0"/>
              <a:t>สูงได้อย่างไร? </a:t>
            </a:r>
            <a:r>
              <a:rPr lang="en-US" sz="2000" dirty="0" smtClean="0"/>
              <a:t> 2) </a:t>
            </a:r>
            <a:r>
              <a:rPr lang="th-TH" sz="2000" dirty="0" smtClean="0"/>
              <a:t>ใช้ </a:t>
            </a:r>
            <a:r>
              <a:rPr lang="en-US" sz="2000" dirty="0" smtClean="0"/>
              <a:t>CROSS-BORDER E-Commerce</a:t>
            </a:r>
            <a:endParaRPr lang="en-US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7" y="1447800"/>
            <a:ext cx="8033559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Analysis---9*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965775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แล้วเราจะเข้าถึงประเทศ </a:t>
            </a:r>
            <a:r>
              <a:rPr lang="en-US" sz="2000" dirty="0" smtClean="0"/>
              <a:t>EM </a:t>
            </a:r>
            <a:r>
              <a:rPr lang="th-TH" sz="2000" dirty="0" smtClean="0"/>
              <a:t>ที่มี </a:t>
            </a:r>
            <a:r>
              <a:rPr lang="en-US" sz="2000" dirty="0" smtClean="0"/>
              <a:t>Demand </a:t>
            </a:r>
            <a:r>
              <a:rPr lang="th-TH" sz="2000" dirty="0" smtClean="0"/>
              <a:t>สูงได้อย่างไร? </a:t>
            </a:r>
            <a:r>
              <a:rPr lang="en-US" sz="2000" dirty="0" smtClean="0"/>
              <a:t> </a:t>
            </a:r>
            <a:endParaRPr lang="th-TH" sz="2000" dirty="0" smtClean="0"/>
          </a:p>
          <a:p>
            <a:r>
              <a:rPr lang="en-US" sz="2000" dirty="0" smtClean="0"/>
              <a:t>3) </a:t>
            </a:r>
            <a:r>
              <a:rPr lang="th-TH" sz="2000" dirty="0" smtClean="0"/>
              <a:t>ใช้ </a:t>
            </a:r>
            <a:r>
              <a:rPr lang="en-US" sz="2000" dirty="0" smtClean="0"/>
              <a:t>Tran-Asian Railways </a:t>
            </a:r>
            <a:r>
              <a:rPr lang="th-TH" sz="2000" dirty="0" smtClean="0"/>
              <a:t>และ </a:t>
            </a:r>
            <a:r>
              <a:rPr lang="en-US" sz="2000" dirty="0" smtClean="0"/>
              <a:t>Highway</a:t>
            </a:r>
            <a:r>
              <a:rPr lang="th-TH" sz="2000" dirty="0" smtClean="0"/>
              <a:t> ซึ่งเป็น </a:t>
            </a:r>
            <a:r>
              <a:rPr lang="en-US" sz="2000" dirty="0" smtClean="0"/>
              <a:t>Logistics Linkage </a:t>
            </a:r>
            <a:r>
              <a:rPr lang="th-TH" sz="2000" dirty="0" smtClean="0"/>
              <a:t>ทั้งในปัจจุบันและอนาคต</a:t>
            </a:r>
            <a:endParaRPr lang="en-US" sz="20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20" y="1752600"/>
            <a:ext cx="4051301" cy="4583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4648200" y="1752600"/>
            <a:ext cx="0" cy="4716567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98036"/>
            <a:ext cx="3962400" cy="459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Analysis---9*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965775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/>
              <a:t>แล้วเราจะเข้าถึงประเทศ </a:t>
            </a:r>
            <a:r>
              <a:rPr lang="en-US" sz="2000" dirty="0" smtClean="0"/>
              <a:t>EM </a:t>
            </a:r>
            <a:r>
              <a:rPr lang="th-TH" sz="2000" dirty="0" smtClean="0"/>
              <a:t>ที่มี </a:t>
            </a:r>
            <a:r>
              <a:rPr lang="en-US" sz="2000" dirty="0" smtClean="0"/>
              <a:t>Demand </a:t>
            </a:r>
            <a:r>
              <a:rPr lang="th-TH" sz="2000" dirty="0" smtClean="0"/>
              <a:t>สูงได้อย่างไร? </a:t>
            </a:r>
            <a:r>
              <a:rPr lang="en-US" sz="2000" dirty="0" smtClean="0"/>
              <a:t> </a:t>
            </a:r>
            <a:endParaRPr lang="th-TH" sz="2000" dirty="0" smtClean="0"/>
          </a:p>
          <a:p>
            <a:r>
              <a:rPr lang="en-US" sz="2000" dirty="0" smtClean="0"/>
              <a:t>4) </a:t>
            </a:r>
            <a:r>
              <a:rPr lang="th-TH" sz="2000" dirty="0" smtClean="0"/>
              <a:t>ใช้ ความเป็น </a:t>
            </a:r>
            <a:r>
              <a:rPr lang="en-US" sz="2000" dirty="0" smtClean="0"/>
              <a:t>Four-Nation Economic Corridor </a:t>
            </a:r>
            <a:r>
              <a:rPr lang="th-TH" sz="2000" dirty="0" smtClean="0"/>
              <a:t>ที่จะเกิดขึ้นในอนาคต</a:t>
            </a:r>
            <a:endParaRPr lang="en-US" sz="20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3661"/>
            <a:ext cx="8305800" cy="4791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88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Analysis---10*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976661"/>
            <a:ext cx="381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แล้ว ประเทศไทยมีอะไรที่มี </a:t>
            </a:r>
            <a:r>
              <a:rPr lang="en-US" sz="2400" dirty="0" smtClean="0"/>
              <a:t>Potential </a:t>
            </a:r>
            <a:r>
              <a:rPr lang="th-TH" sz="2400" dirty="0" smtClean="0"/>
              <a:t>ที่จะ </a:t>
            </a:r>
            <a:r>
              <a:rPr lang="en-US" sz="2400" dirty="0" smtClean="0"/>
              <a:t>Offer </a:t>
            </a:r>
            <a:r>
              <a:rPr lang="th-TH" sz="2400" dirty="0" smtClean="0"/>
              <a:t>ให้ประเทศเหล่านี้ได้? </a:t>
            </a:r>
            <a:endParaRPr lang="en-US" sz="2400" dirty="0" smtClean="0"/>
          </a:p>
          <a:p>
            <a:r>
              <a:rPr lang="en-US" sz="2400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Riceberry</a:t>
            </a:r>
            <a:endParaRPr lang="th-TH" sz="2400" dirty="0" smtClean="0"/>
          </a:p>
          <a:p>
            <a:endParaRPr lang="en-US" sz="24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914" y="954889"/>
            <a:ext cx="4659086" cy="550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2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Analysis---10*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976661"/>
            <a:ext cx="266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แล้ว ประเทศไทยมีอะไรที่จะ </a:t>
            </a:r>
            <a:r>
              <a:rPr lang="en-US" sz="2400" dirty="0" smtClean="0"/>
              <a:t>Offer </a:t>
            </a:r>
            <a:r>
              <a:rPr lang="th-TH" sz="2400" dirty="0" smtClean="0"/>
              <a:t>ให้ประเทศเหล่านี้? </a:t>
            </a:r>
            <a:endParaRPr lang="en-US" sz="2400" dirty="0" smtClean="0"/>
          </a:p>
          <a:p>
            <a:r>
              <a:rPr lang="en-US" sz="2400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Bio-Plastic</a:t>
            </a:r>
            <a:endParaRPr lang="th-TH" sz="2400" dirty="0" smtClean="0"/>
          </a:p>
          <a:p>
            <a:endParaRPr lang="en-US" sz="24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976662"/>
            <a:ext cx="6096000" cy="549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Analysis---10*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4799" y="976661"/>
            <a:ext cx="8185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แล้ว ประเทศไทยมีอะไรที่จะ </a:t>
            </a:r>
            <a:r>
              <a:rPr lang="en-US" sz="2400" dirty="0" smtClean="0"/>
              <a:t>Offer </a:t>
            </a:r>
            <a:r>
              <a:rPr lang="th-TH" sz="2400" dirty="0" smtClean="0"/>
              <a:t>ให้ประเทศเหล่านี้? </a:t>
            </a:r>
            <a:r>
              <a:rPr lang="en-US" sz="2400" dirty="0" smtClean="0"/>
              <a:t> Bio-Plastic</a:t>
            </a:r>
            <a:endParaRPr lang="th-TH" sz="2400" dirty="0" smtClean="0"/>
          </a:p>
          <a:p>
            <a:endParaRPr lang="en-US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58778"/>
            <a:ext cx="8458200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6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en-US" b="1" dirty="0" smtClean="0"/>
              <a:t>Global Demand Analysis---11*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6469167"/>
            <a:ext cx="8185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th-TH" sz="1400" i="1" dirty="0" smtClean="0"/>
              <a:t>ที่มา</a:t>
            </a:r>
            <a:r>
              <a:rPr lang="en-US" sz="1400" i="1" dirty="0" smtClean="0"/>
              <a:t>: </a:t>
            </a:r>
            <a:r>
              <a:rPr lang="th-TH" sz="1400" i="1" dirty="0" smtClean="0"/>
              <a:t>ข้อมูลจาก </a:t>
            </a:r>
            <a:r>
              <a:rPr lang="en-US" sz="1400" i="1" dirty="0" smtClean="0"/>
              <a:t>World Bank, IMF </a:t>
            </a:r>
            <a:r>
              <a:rPr lang="th-TH" sz="1400" i="1" dirty="0" smtClean="0"/>
              <a:t>และ บทสรุปเสรษฐกิจโลกโดย ฝ่ายวิจัยธนาคารไทยพานิชย์</a:t>
            </a:r>
            <a:r>
              <a:rPr lang="en-US" sz="1400" i="1" dirty="0" smtClean="0"/>
              <a:t>-SCB Economic Intelligence Center</a:t>
            </a:r>
            <a:r>
              <a:rPr lang="th-TH" sz="1400" i="1" dirty="0" smtClean="0"/>
              <a:t> </a:t>
            </a:r>
            <a:r>
              <a:rPr lang="en-US" sz="1400" i="1" dirty="0" smtClean="0"/>
              <a:t>(2015)</a:t>
            </a:r>
            <a:endParaRPr lang="en-US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4799" y="976661"/>
            <a:ext cx="8185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แล้ว ประเทศไทยมีอะไรที่จะ </a:t>
            </a:r>
            <a:r>
              <a:rPr lang="en-US" sz="2400" dirty="0" smtClean="0"/>
              <a:t>Offer </a:t>
            </a:r>
            <a:r>
              <a:rPr lang="th-TH" sz="2400" dirty="0" smtClean="0"/>
              <a:t>ให้ประเทศเหล่านี้? </a:t>
            </a:r>
            <a:r>
              <a:rPr lang="en-US" sz="2400" dirty="0" smtClean="0"/>
              <a:t> Tax-System</a:t>
            </a:r>
            <a:endParaRPr lang="th-TH" sz="2400" dirty="0" smtClean="0"/>
          </a:p>
          <a:p>
            <a:endParaRPr lang="en-US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24816"/>
            <a:ext cx="8229600" cy="4899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51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38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National Demand</a:t>
            </a:r>
            <a:br>
              <a:rPr lang="en-US" b="1" dirty="0" smtClean="0"/>
            </a:br>
            <a:r>
              <a:rPr lang="th-TH" b="1" dirty="0" smtClean="0"/>
              <a:t>(ความต้องการในประเทศ)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0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National Demand--1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" y="1600201"/>
            <a:ext cx="466645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8142" y="6368534"/>
            <a:ext cx="2930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ที่มา</a:t>
            </a:r>
            <a:r>
              <a:rPr lang="en-US" dirty="0" smtClean="0"/>
              <a:t>: </a:t>
            </a:r>
            <a:r>
              <a:rPr lang="th-TH" dirty="0" smtClean="0"/>
              <a:t>ศูนย์วิจัย ธนาคารกสิกรไทย </a:t>
            </a:r>
            <a:r>
              <a:rPr lang="en-US" dirty="0" smtClean="0"/>
              <a:t>(2559)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42" y="2438400"/>
            <a:ext cx="851455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209800" y="2971800"/>
            <a:ext cx="2971800" cy="0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65721" y="3886200"/>
            <a:ext cx="4816079" cy="0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8142" y="4343400"/>
            <a:ext cx="4488658" cy="0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19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th-TH" b="1" dirty="0" smtClean="0"/>
              <a:t>ข้อเสนอแนะจากการจัดทำแผนฯ ปี </a:t>
            </a:r>
            <a:r>
              <a:rPr lang="en-US" b="1" dirty="0" smtClean="0"/>
              <a:t>‘57-’60---2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810000"/>
            <a:ext cx="800100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8001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5791200" y="4295775"/>
            <a:ext cx="2667000" cy="285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38200" y="4686301"/>
            <a:ext cx="1952625" cy="19049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362200" y="2519362"/>
            <a:ext cx="3429000" cy="285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886200" y="2990850"/>
            <a:ext cx="3124200" cy="14287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8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00038"/>
            <a:ext cx="8229600" cy="944562"/>
          </a:xfrm>
        </p:spPr>
        <p:txBody>
          <a:bodyPr/>
          <a:lstStyle/>
          <a:p>
            <a:r>
              <a:rPr lang="en-US" b="1" dirty="0" smtClean="0"/>
              <a:t>National Demand--2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12900" y="1981200"/>
            <a:ext cx="6858000" cy="42973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3600" dirty="0" smtClean="0"/>
              <a:t>ธุรกิจอาหารเพื่อสุขภาพและความงาม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600" dirty="0" smtClean="0"/>
              <a:t>ธุรกิจเพื่อผู้สูงอายุ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600" dirty="0" smtClean="0"/>
              <a:t>ธุรกิจ </a:t>
            </a:r>
            <a:r>
              <a:rPr lang="en-US" sz="3600" dirty="0" smtClean="0"/>
              <a:t>Logistics </a:t>
            </a:r>
            <a:r>
              <a:rPr lang="th-TH" sz="3600" dirty="0" smtClean="0"/>
              <a:t>และการขนส่งระหว่างประเทศ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600" dirty="0" smtClean="0"/>
              <a:t>ธุรกิจเกษตร </a:t>
            </a:r>
            <a:r>
              <a:rPr lang="en-US" sz="3600" dirty="0" smtClean="0"/>
              <a:t>Organics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600" dirty="0" smtClean="0"/>
              <a:t>ธุรกิจด้านการศึกษา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600" dirty="0" smtClean="0"/>
              <a:t>ธุรกิจด้าน </a:t>
            </a:r>
            <a:r>
              <a:rPr lang="en-US" sz="3600" dirty="0" smtClean="0"/>
              <a:t>Delivery </a:t>
            </a:r>
            <a:endParaRPr lang="th-TH" sz="3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88142" y="6368534"/>
            <a:ext cx="2930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ที่มา</a:t>
            </a:r>
            <a:r>
              <a:rPr lang="en-US" dirty="0" smtClean="0"/>
              <a:t>: </a:t>
            </a:r>
            <a:r>
              <a:rPr lang="th-TH" dirty="0" smtClean="0"/>
              <a:t>ศูนย์วิจัย ธนาคารกสิกรไทย </a:t>
            </a:r>
            <a:r>
              <a:rPr lang="en-US" dirty="0" smtClean="0"/>
              <a:t>(2559)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3" y="1219200"/>
            <a:ext cx="564435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5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/>
              <a:t>National Demand--3</a:t>
            </a:r>
            <a:endParaRPr lang="en-US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231900"/>
            <a:ext cx="6553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8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/>
              <a:t>National Demand--4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914400"/>
            <a:ext cx="7162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8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/>
              <a:t>National Demand--5</a:t>
            </a:r>
            <a:endParaRPr lang="en-US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90701"/>
            <a:ext cx="7315200" cy="4595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918" y="977901"/>
            <a:ext cx="3992563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6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3200"/>
            <a:ext cx="8686800" cy="1143000"/>
          </a:xfrm>
        </p:spPr>
        <p:txBody>
          <a:bodyPr>
            <a:noAutofit/>
          </a:bodyPr>
          <a:lstStyle/>
          <a:p>
            <a:r>
              <a:rPr lang="th-TH" sz="3200" b="1" dirty="0" smtClean="0"/>
              <a:t>สรุปความเชื่อมโยงระหว่าง แผน </a:t>
            </a:r>
            <a:r>
              <a:rPr lang="en-US" sz="3200" b="1" dirty="0" smtClean="0"/>
              <a:t>20 </a:t>
            </a:r>
            <a:r>
              <a:rPr lang="th-TH" sz="3200" b="1" dirty="0" smtClean="0"/>
              <a:t>ปี</a:t>
            </a:r>
            <a:r>
              <a:rPr lang="en-US" sz="3200" b="1" dirty="0" smtClean="0"/>
              <a:t>,</a:t>
            </a:r>
            <a:r>
              <a:rPr lang="th-TH" sz="3200" b="1" dirty="0" smtClean="0"/>
              <a:t> แผน</a:t>
            </a:r>
            <a:r>
              <a:rPr lang="th-TH" sz="3200" b="1" dirty="0"/>
              <a:t>ฯ</a:t>
            </a:r>
            <a:r>
              <a:rPr lang="th-TH" sz="3200" b="1" dirty="0" smtClean="0"/>
              <a:t> </a:t>
            </a:r>
            <a:r>
              <a:rPr lang="en-US" sz="3200" b="1" dirty="0" smtClean="0"/>
              <a:t>12,</a:t>
            </a:r>
            <a:r>
              <a:rPr lang="th-TH" sz="3600" b="1" dirty="0" smtClean="0"/>
              <a:t> </a:t>
            </a:r>
            <a:r>
              <a:rPr lang="en-US" sz="3200" b="1" dirty="0" smtClean="0"/>
              <a:t>Thailand 4.0, </a:t>
            </a:r>
            <a:r>
              <a:rPr lang="th-TH" sz="3200" b="1" dirty="0" smtClean="0"/>
              <a:t>แผนฯภาค</a:t>
            </a:r>
            <a:r>
              <a:rPr lang="en-US" sz="3200" b="1" dirty="0" smtClean="0"/>
              <a:t>, Value Chain </a:t>
            </a:r>
            <a:r>
              <a:rPr lang="th-TH" sz="3200" b="1" dirty="0" smtClean="0"/>
              <a:t>และ </a:t>
            </a:r>
            <a:r>
              <a:rPr lang="en-US" sz="3200" b="1" dirty="0" smtClean="0"/>
              <a:t>Global</a:t>
            </a:r>
            <a:r>
              <a:rPr lang="th-TH" sz="3200" b="1" dirty="0" smtClean="0"/>
              <a:t> </a:t>
            </a:r>
            <a:r>
              <a:rPr lang="en-US" sz="3200" b="1" dirty="0" smtClean="0"/>
              <a:t>&amp; National Demand </a:t>
            </a:r>
            <a:endParaRPr lang="en-US" sz="36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4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548" y="1467796"/>
            <a:ext cx="1301290" cy="148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314232"/>
            <a:ext cx="979487" cy="103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32505"/>
            <a:ext cx="3733800" cy="233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" y="161092"/>
            <a:ext cx="883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/>
              <a:t>ความเชื่อมโยงระหว่าง แผน </a:t>
            </a:r>
            <a:r>
              <a:rPr lang="en-US" b="1" dirty="0"/>
              <a:t>20 </a:t>
            </a:r>
            <a:r>
              <a:rPr lang="th-TH" b="1" dirty="0"/>
              <a:t>ปี</a:t>
            </a:r>
            <a:r>
              <a:rPr lang="en-US" b="1" dirty="0"/>
              <a:t>,</a:t>
            </a:r>
            <a:r>
              <a:rPr lang="th-TH" b="1" dirty="0"/>
              <a:t> แผนฯ </a:t>
            </a:r>
            <a:r>
              <a:rPr lang="en-US" b="1" dirty="0"/>
              <a:t>12,</a:t>
            </a:r>
            <a:r>
              <a:rPr lang="th-TH" sz="2000" b="1" dirty="0"/>
              <a:t> </a:t>
            </a:r>
            <a:r>
              <a:rPr lang="en-US" b="1" dirty="0"/>
              <a:t>Thailand 4.0, </a:t>
            </a:r>
            <a:r>
              <a:rPr lang="th-TH" b="1" dirty="0"/>
              <a:t>แผนฯภาค</a:t>
            </a:r>
            <a:r>
              <a:rPr lang="en-US" b="1" dirty="0"/>
              <a:t>, Value Chain </a:t>
            </a:r>
            <a:r>
              <a:rPr lang="th-TH" b="1" dirty="0"/>
              <a:t>และ </a:t>
            </a:r>
            <a:r>
              <a:rPr lang="en-US" b="1" dirty="0"/>
              <a:t>Global </a:t>
            </a:r>
            <a:r>
              <a:rPr lang="en-US" b="1" dirty="0" smtClean="0"/>
              <a:t>Demand (1)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25755" y="693532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Supply Side</a:t>
            </a:r>
          </a:p>
          <a:p>
            <a:r>
              <a:rPr lang="th-TH" b="1" u="sng" dirty="0" smtClean="0"/>
              <a:t>ต้นและกลางทาง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8384" y="624673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 dirty="0" smtClean="0"/>
              <a:t>Demand Side</a:t>
            </a:r>
            <a:endParaRPr lang="th-TH" b="1" u="sng" dirty="0" smtClean="0"/>
          </a:p>
          <a:p>
            <a:pPr algn="ctr"/>
            <a:r>
              <a:rPr lang="th-TH" b="1" u="sng" dirty="0" smtClean="0"/>
              <a:t>ปลายทาง</a:t>
            </a:r>
            <a:endParaRPr lang="en-US" b="1" u="sng" dirty="0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089" y="2666999"/>
            <a:ext cx="1289959" cy="124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775" y="1219200"/>
            <a:ext cx="1148911" cy="131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715628" y="76317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ตัวเชื่อม</a:t>
            </a:r>
            <a:endParaRPr lang="en-US" b="1" u="sng" dirty="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461657" y="990600"/>
            <a:ext cx="226422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433457" y="979714"/>
            <a:ext cx="740229" cy="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5681875" y="1937852"/>
            <a:ext cx="685800" cy="72856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Arrow 23"/>
          <p:cNvSpPr/>
          <p:nvPr/>
        </p:nvSpPr>
        <p:spPr>
          <a:xfrm rot="17719587">
            <a:off x="1265561" y="3020413"/>
            <a:ext cx="958344" cy="566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715628" y="2691867"/>
            <a:ext cx="748923" cy="5976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4495800" y="2691866"/>
            <a:ext cx="68580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886660" y="1898964"/>
            <a:ext cx="141914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6886660" y="1898964"/>
            <a:ext cx="1524466" cy="132983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14" y="5067300"/>
            <a:ext cx="1091643" cy="1447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8" y="5029200"/>
            <a:ext cx="1798469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Rounded Rectangle 45"/>
          <p:cNvSpPr/>
          <p:nvPr/>
        </p:nvSpPr>
        <p:spPr>
          <a:xfrm>
            <a:off x="152400" y="3646714"/>
            <a:ext cx="3657600" cy="2906485"/>
          </a:xfrm>
          <a:prstGeom prst="roundRect">
            <a:avLst/>
          </a:prstGeom>
          <a:solidFill>
            <a:srgbClr val="92D050">
              <a:alpha val="41176"/>
            </a:srgbClr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Value-Added Agricultural &amp; Industrial &amp;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Environmental-Friendly Products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8" y="3428685"/>
            <a:ext cx="3035699" cy="160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0" grpId="0"/>
      <p:bldP spid="24" grpId="0" animBg="1"/>
      <p:bldP spid="4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548" y="1605123"/>
            <a:ext cx="1526652" cy="1484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451559"/>
            <a:ext cx="979487" cy="103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69832"/>
            <a:ext cx="3733800" cy="233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73651" y="161092"/>
            <a:ext cx="5930097" cy="677108"/>
          </a:xfrm>
          <a:prstGeom prst="rect">
            <a:avLst/>
          </a:prstGeom>
          <a:ln w="28575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/>
              <a:t>ความเชื่อมโยงระหว่าง แผน </a:t>
            </a:r>
            <a:r>
              <a:rPr lang="en-US" b="1" dirty="0"/>
              <a:t>20 </a:t>
            </a:r>
            <a:r>
              <a:rPr lang="th-TH" b="1" dirty="0"/>
              <a:t>ปี</a:t>
            </a:r>
            <a:r>
              <a:rPr lang="en-US" b="1" dirty="0"/>
              <a:t>,</a:t>
            </a:r>
            <a:r>
              <a:rPr lang="th-TH" b="1" dirty="0"/>
              <a:t> แผนฯ </a:t>
            </a:r>
            <a:r>
              <a:rPr lang="en-US" b="1" dirty="0"/>
              <a:t>12,</a:t>
            </a:r>
            <a:r>
              <a:rPr lang="th-TH" sz="2000" b="1" dirty="0"/>
              <a:t> </a:t>
            </a:r>
            <a:r>
              <a:rPr lang="en-US" b="1" dirty="0"/>
              <a:t>Thailand 4.0, </a:t>
            </a:r>
            <a:r>
              <a:rPr lang="th-TH" b="1" dirty="0"/>
              <a:t>แผนฯภาค</a:t>
            </a:r>
            <a:r>
              <a:rPr lang="en-US" b="1" dirty="0"/>
              <a:t>, </a:t>
            </a:r>
            <a:endParaRPr lang="en-US" b="1" dirty="0" smtClean="0"/>
          </a:p>
          <a:p>
            <a:pPr algn="ctr"/>
            <a:r>
              <a:rPr lang="en-US" b="1" dirty="0" smtClean="0"/>
              <a:t>Value </a:t>
            </a:r>
            <a:r>
              <a:rPr lang="en-US" b="1" dirty="0"/>
              <a:t>Chain </a:t>
            </a:r>
            <a:r>
              <a:rPr lang="th-TH" b="1" dirty="0"/>
              <a:t>และ </a:t>
            </a:r>
            <a:r>
              <a:rPr lang="en-US" b="1" dirty="0"/>
              <a:t>Global </a:t>
            </a:r>
            <a:r>
              <a:rPr lang="en-US" b="1" dirty="0" smtClean="0"/>
              <a:t>&amp; National Demand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25755" y="830859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Supply Side</a:t>
            </a:r>
          </a:p>
          <a:p>
            <a:r>
              <a:rPr lang="th-TH" b="1" u="sng" dirty="0" smtClean="0"/>
              <a:t>ต้นและกลางทาง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8384" y="762000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 dirty="0" smtClean="0"/>
              <a:t>Demand Side</a:t>
            </a:r>
            <a:endParaRPr lang="th-TH" b="1" u="sng" dirty="0" smtClean="0"/>
          </a:p>
          <a:p>
            <a:pPr algn="ctr"/>
            <a:r>
              <a:rPr lang="th-TH" b="1" u="sng" dirty="0" smtClean="0"/>
              <a:t>ปลายทาง</a:t>
            </a:r>
            <a:endParaRPr lang="en-US" b="1" u="sng" dirty="0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089" y="2804326"/>
            <a:ext cx="1289959" cy="124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775" y="1356527"/>
            <a:ext cx="1148911" cy="131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715628" y="900500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u="sng" dirty="0" smtClean="0"/>
              <a:t>ตัวเชื่อม</a:t>
            </a:r>
            <a:endParaRPr lang="en-US" b="1" u="sng" dirty="0"/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461657" y="1127927"/>
            <a:ext cx="2264229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433457" y="1117041"/>
            <a:ext cx="740229" cy="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5681875" y="2075179"/>
            <a:ext cx="685800" cy="72856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Arrow 23"/>
          <p:cNvSpPr/>
          <p:nvPr/>
        </p:nvSpPr>
        <p:spPr>
          <a:xfrm rot="17719587">
            <a:off x="1265561" y="3157740"/>
            <a:ext cx="958344" cy="566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715628" y="2829194"/>
            <a:ext cx="748923" cy="59765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4495800" y="2829193"/>
            <a:ext cx="68580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886660" y="2036291"/>
            <a:ext cx="141914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6886660" y="2036291"/>
            <a:ext cx="1524466" cy="132983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14" y="5204627"/>
            <a:ext cx="1091643" cy="1447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8" y="5166527"/>
            <a:ext cx="1798469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Rounded Rectangle 45"/>
          <p:cNvSpPr/>
          <p:nvPr/>
        </p:nvSpPr>
        <p:spPr>
          <a:xfrm>
            <a:off x="152400" y="3784041"/>
            <a:ext cx="3657600" cy="2906485"/>
          </a:xfrm>
          <a:prstGeom prst="roundRect">
            <a:avLst/>
          </a:prstGeom>
          <a:solidFill>
            <a:srgbClr val="92D050">
              <a:alpha val="41176"/>
            </a:srgbClr>
          </a:solidFill>
          <a:ln w="381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Value-Added Agricultural &amp; Industrial &amp;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Environmental-Friendly Products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8" y="3566012"/>
            <a:ext cx="3035699" cy="1600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55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3437606" y="4190212"/>
            <a:ext cx="4639594" cy="1981201"/>
            <a:chOff x="3581400" y="3887710"/>
            <a:chExt cx="5022902" cy="2230547"/>
          </a:xfrm>
        </p:grpSpPr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3887710"/>
              <a:ext cx="3962400" cy="1195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4229100"/>
              <a:ext cx="3346502" cy="1889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33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20" grpId="0"/>
      <p:bldP spid="24" grpId="0" animBg="1"/>
      <p:bldP spid="4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413" y="2101334"/>
            <a:ext cx="8534400" cy="1143000"/>
          </a:xfrm>
        </p:spPr>
        <p:txBody>
          <a:bodyPr>
            <a:normAutofit/>
          </a:bodyPr>
          <a:lstStyle/>
          <a:p>
            <a:r>
              <a:rPr lang="th-TH" b="1" dirty="0" smtClean="0"/>
              <a:t> </a:t>
            </a:r>
            <a:r>
              <a:rPr lang="en-US" b="1" dirty="0" smtClean="0"/>
              <a:t>Positioning </a:t>
            </a:r>
            <a:r>
              <a:rPr lang="th-TH" b="1" dirty="0" smtClean="0"/>
              <a:t>ของ กจว ภาคกลางตอนบน </a:t>
            </a:r>
            <a:r>
              <a:rPr lang="en-US" b="1" dirty="0" smtClean="0"/>
              <a:t>1</a:t>
            </a:r>
            <a:r>
              <a:rPr lang="th-TH" b="1" dirty="0" smtClean="0"/>
              <a:t> </a:t>
            </a:r>
            <a:endParaRPr lang="en-US" b="1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3867150"/>
            <a:ext cx="73437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4519613" y="4191000"/>
            <a:ext cx="366712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069182" y="4495800"/>
            <a:ext cx="6698456" cy="571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69182" y="4848225"/>
            <a:ext cx="711755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94682" y="3467040"/>
            <a:ext cx="182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เราต้องไม่ลืมว่า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63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29" y="838200"/>
            <a:ext cx="8458200" cy="1143000"/>
          </a:xfrm>
        </p:spPr>
        <p:txBody>
          <a:bodyPr>
            <a:noAutofit/>
          </a:bodyPr>
          <a:lstStyle/>
          <a:p>
            <a:pPr algn="l"/>
            <a:r>
              <a:rPr lang="th-TH" sz="3200" b="1" dirty="0" smtClean="0"/>
              <a:t>เพื่อให้เป็นไปตามครรลองของแผนยุทธศาสตร์ชาติฉบับ </a:t>
            </a:r>
            <a:r>
              <a:rPr lang="en-US" sz="3200" b="1" dirty="0" smtClean="0"/>
              <a:t>12</a:t>
            </a:r>
            <a:r>
              <a:rPr lang="en-US" sz="3200" b="1" dirty="0"/>
              <a:t>,</a:t>
            </a:r>
            <a:r>
              <a:rPr lang="th-TH" sz="3200" b="1" dirty="0" smtClean="0"/>
              <a:t> แผนฯ </a:t>
            </a:r>
            <a:r>
              <a:rPr lang="en-US" sz="3200" b="1" dirty="0" smtClean="0"/>
              <a:t>20 </a:t>
            </a:r>
            <a:r>
              <a:rPr lang="th-TH" sz="3200" b="1" dirty="0" smtClean="0"/>
              <a:t>ปี</a:t>
            </a:r>
            <a:r>
              <a:rPr lang="en-US" sz="3200" b="1" dirty="0" smtClean="0"/>
              <a:t>, Thailand 4.0, </a:t>
            </a:r>
            <a:r>
              <a:rPr lang="th-TH" sz="3200" b="1" dirty="0" smtClean="0"/>
              <a:t>แผนฯพัฒนาภาคกลาง</a:t>
            </a:r>
            <a:r>
              <a:rPr lang="en-US" sz="3200" b="1" dirty="0" smtClean="0"/>
              <a:t>, </a:t>
            </a:r>
            <a:r>
              <a:rPr lang="th-TH" sz="3200" b="1" dirty="0" smtClean="0"/>
              <a:t>สถานการณ์ของโลก</a:t>
            </a:r>
            <a:r>
              <a:rPr lang="en-US" sz="3200" b="1" dirty="0" smtClean="0"/>
              <a:t>, Demand Analysis, </a:t>
            </a:r>
            <a:r>
              <a:rPr lang="th-TH" sz="3200" b="1" dirty="0" smtClean="0"/>
              <a:t>และ สภาพภูมิศาสตร์และศักยภาพของ กจว 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0114" y="2177496"/>
            <a:ext cx="8451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/>
              <a:t>Positioning </a:t>
            </a:r>
            <a:r>
              <a:rPr lang="th-TH" sz="2800" b="1" u="sng" dirty="0" smtClean="0"/>
              <a:t>ของ กลุ่มจังหวัดภาคกลางตอนบน </a:t>
            </a:r>
            <a:r>
              <a:rPr lang="en-US" sz="2800" b="1" u="sng" dirty="0" smtClean="0"/>
              <a:t>1 </a:t>
            </a:r>
            <a:r>
              <a:rPr lang="th-TH" sz="2800" b="1" u="sng" dirty="0" smtClean="0"/>
              <a:t>(</a:t>
            </a:r>
            <a:r>
              <a:rPr lang="en-US" sz="2800" b="1" u="sng" dirty="0" smtClean="0"/>
              <a:t>26/04/16</a:t>
            </a:r>
            <a:r>
              <a:rPr lang="th-TH" sz="2800" b="1" u="sng" dirty="0" smtClean="0"/>
              <a:t>)</a:t>
            </a:r>
            <a:r>
              <a:rPr lang="en-US" sz="2800" b="1" u="sng" dirty="0" smtClean="0"/>
              <a:t> </a:t>
            </a:r>
            <a:r>
              <a:rPr lang="th-TH" sz="2800" b="1" u="sng" dirty="0" smtClean="0"/>
              <a:t>จึงเป็น</a:t>
            </a:r>
            <a:r>
              <a:rPr lang="en-US" sz="2800" b="1" u="sng" dirty="0" smtClean="0"/>
              <a:t>:</a:t>
            </a:r>
            <a:r>
              <a:rPr lang="th-TH" sz="2800" b="1" u="sng" dirty="0" smtClean="0"/>
              <a:t> </a:t>
            </a:r>
            <a:endParaRPr lang="en-US" sz="28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066329" y="2755850"/>
            <a:ext cx="75333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“</a:t>
            </a:r>
            <a:r>
              <a:rPr lang="en-US" sz="2000" b="1" u="sng" dirty="0" smtClean="0">
                <a:solidFill>
                  <a:srgbClr val="FF0000"/>
                </a:solidFill>
              </a:rPr>
              <a:t>Hub </a:t>
            </a:r>
            <a:r>
              <a:rPr lang="th-TH" sz="2000" b="1" u="sng" dirty="0" smtClean="0">
                <a:solidFill>
                  <a:srgbClr val="FF0000"/>
                </a:solidFill>
              </a:rPr>
              <a:t>ของประเทศในการ</a:t>
            </a:r>
            <a:r>
              <a:rPr lang="en-US" sz="2000" b="1" u="sng" dirty="0" smtClean="0">
                <a:solidFill>
                  <a:srgbClr val="FF0000"/>
                </a:solidFill>
              </a:rPr>
              <a:t>:</a:t>
            </a:r>
            <a:r>
              <a:rPr lang="th-TH" sz="2000" b="1" u="sng" dirty="0" smtClean="0">
                <a:solidFill>
                  <a:srgbClr val="FF0000"/>
                </a:solidFill>
              </a:rPr>
              <a:t> </a:t>
            </a:r>
            <a:endParaRPr lang="en-US" sz="2000" b="1" u="sng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เรียนรู้ รองรับและปรับใช้เทคโนโลยี</a:t>
            </a:r>
            <a:r>
              <a:rPr lang="en-US" sz="2000" b="1" dirty="0" smtClean="0">
                <a:solidFill>
                  <a:srgbClr val="FF0000"/>
                </a:solidFill>
              </a:rPr>
              <a:t>-Transfer &amp; Adopt New Technology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นำสิ่งที่ดีไปพัฒนา</a:t>
            </a:r>
            <a:r>
              <a:rPr lang="en-US" sz="2000" b="1" dirty="0" smtClean="0">
                <a:solidFill>
                  <a:srgbClr val="FF0000"/>
                </a:solidFill>
              </a:rPr>
              <a:t>-Develop and Apply Creative Technique to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รักษาสภาพแวดล้อม</a:t>
            </a:r>
            <a:r>
              <a:rPr lang="en-US" sz="2000" b="1" dirty="0" smtClean="0">
                <a:solidFill>
                  <a:srgbClr val="FF0000"/>
                </a:solidFill>
              </a:rPr>
              <a:t>-Improve the Environment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b="1" dirty="0" smtClean="0">
                <a:solidFill>
                  <a:srgbClr val="FF0000"/>
                </a:solidFill>
              </a:rPr>
              <a:t>พร้อมสร้างสรรค์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(สินค้า บริการ ประวัติศาสตร์ และ การท่องเที่ยว)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th-TH" sz="2000" b="1" dirty="0" smtClean="0">
                <a:solidFill>
                  <a:srgbClr val="FF0000"/>
                </a:solidFill>
              </a:rPr>
              <a:t>สู่สากล</a:t>
            </a:r>
            <a:r>
              <a:rPr lang="en-US" sz="2000" b="1" dirty="0" smtClean="0">
                <a:solidFill>
                  <a:srgbClr val="FF0000"/>
                </a:solidFill>
              </a:rPr>
              <a:t>-And Bring Creative-High Value Products, Services, Historical Heritage, and Travels to the society and the world”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114" y="51816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TADA-Transfer, Adopt, Develop, and Application of New Technology to Improve Productivity and Creativity</a:t>
            </a:r>
          </a:p>
          <a:p>
            <a:pPr algn="ctr"/>
            <a:r>
              <a:rPr lang="th-TH" sz="2800" dirty="0" smtClean="0">
                <a:solidFill>
                  <a:srgbClr val="FF0000"/>
                </a:solidFill>
              </a:rPr>
              <a:t>(ธาดา</a:t>
            </a:r>
            <a:r>
              <a:rPr lang="en-US" sz="2800" dirty="0" smtClean="0">
                <a:solidFill>
                  <a:srgbClr val="FF0000"/>
                </a:solidFill>
              </a:rPr>
              <a:t>-</a:t>
            </a:r>
            <a:r>
              <a:rPr lang="th-TH" sz="2800" dirty="0" smtClean="0">
                <a:solidFill>
                  <a:srgbClr val="FF0000"/>
                </a:solidFill>
              </a:rPr>
              <a:t>ผู้สรรสร้างสิ่งที่สร้างสรรค์)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84032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30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473" y="952660"/>
            <a:ext cx="979487" cy="103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15" y="4343400"/>
            <a:ext cx="5825303" cy="218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rc 1"/>
          <p:cNvSpPr/>
          <p:nvPr/>
        </p:nvSpPr>
        <p:spPr>
          <a:xfrm rot="16200000">
            <a:off x="1370026" y="2008188"/>
            <a:ext cx="3968435" cy="5007433"/>
          </a:xfrm>
          <a:prstGeom prst="arc">
            <a:avLst>
              <a:gd name="adj1" fmla="val 16215662"/>
              <a:gd name="adj2" fmla="val 0"/>
            </a:avLst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http://thailand.kapook.com/map/images/thailan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1" y="952660"/>
            <a:ext cx="2270720" cy="3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 flipH="1">
            <a:off x="3287022" y="2277379"/>
            <a:ext cx="261727" cy="286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c 6"/>
          <p:cNvSpPr/>
          <p:nvPr/>
        </p:nvSpPr>
        <p:spPr>
          <a:xfrm rot="16200000">
            <a:off x="4438420" y="563025"/>
            <a:ext cx="1594755" cy="3635826"/>
          </a:xfrm>
          <a:prstGeom prst="arc">
            <a:avLst>
              <a:gd name="adj1" fmla="val 16215662"/>
              <a:gd name="adj2" fmla="val 0"/>
            </a:avLst>
          </a:prstGeom>
          <a:ln w="762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27" y="2623457"/>
            <a:ext cx="1289959" cy="124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>
            <a:off x="5546526" y="1752600"/>
            <a:ext cx="1240830" cy="16764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63" y="366198"/>
            <a:ext cx="1974268" cy="16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Straight Arrow Connector 14"/>
          <p:cNvCxnSpPr/>
          <p:nvPr/>
        </p:nvCxnSpPr>
        <p:spPr>
          <a:xfrm>
            <a:off x="5546526" y="1583560"/>
            <a:ext cx="2302074" cy="875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 flipH="1">
            <a:off x="7772398" y="1447800"/>
            <a:ext cx="304801" cy="286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84813" y="377084"/>
            <a:ext cx="6214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Relative Positioning </a:t>
            </a:r>
            <a:r>
              <a:rPr lang="th-TH" sz="2400" b="1" dirty="0" smtClean="0"/>
              <a:t>ของ กจว กับ </a:t>
            </a:r>
            <a:r>
              <a:rPr lang="en-US" sz="2400" b="1" dirty="0" smtClean="0"/>
              <a:t>Logistics </a:t>
            </a:r>
            <a:r>
              <a:rPr lang="th-TH" sz="2400" b="1" dirty="0" smtClean="0"/>
              <a:t>ของอนาคต</a:t>
            </a: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7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ข้อเสนอแนะจากการจัดทำแผนฯ ปี </a:t>
            </a:r>
            <a:r>
              <a:rPr lang="en-US" b="1" dirty="0" smtClean="0"/>
              <a:t>‘57-’60---3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3695700"/>
            <a:ext cx="76962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619250"/>
            <a:ext cx="7772400" cy="195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447800"/>
            <a:ext cx="1009650" cy="25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057400" y="2209800"/>
            <a:ext cx="5962650" cy="190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38200" y="2588106"/>
            <a:ext cx="2438400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905000" y="4114800"/>
            <a:ext cx="6324600" cy="952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38200" y="4419600"/>
            <a:ext cx="5276850" cy="952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9200" y="5476875"/>
            <a:ext cx="7010400" cy="952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47725" y="5867400"/>
            <a:ext cx="1590675" cy="952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1143000" y="4495800"/>
            <a:ext cx="2667000" cy="304800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1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8" y="3124200"/>
            <a:ext cx="4551882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1"/>
            <a:ext cx="5410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4495800" y="990600"/>
            <a:ext cx="2819400" cy="2743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495800" y="990600"/>
            <a:ext cx="4038600" cy="2819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00962" y="381000"/>
            <a:ext cx="328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Relative Positioning </a:t>
            </a:r>
            <a:r>
              <a:rPr lang="th-TH" sz="2400" b="1" dirty="0" smtClean="0"/>
              <a:t>ของ กจว กับ </a:t>
            </a:r>
            <a:r>
              <a:rPr lang="en-US" sz="2400" b="1" dirty="0" smtClean="0"/>
              <a:t>Demand </a:t>
            </a:r>
            <a:r>
              <a:rPr lang="th-TH" sz="2400" b="1" dirty="0" smtClean="0"/>
              <a:t>ของโลก</a:t>
            </a:r>
            <a:endParaRPr lang="en-US" sz="2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9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8" y="2156009"/>
            <a:ext cx="6418782" cy="4473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57200"/>
            <a:ext cx="3657600" cy="1611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6159500" y="796498"/>
            <a:ext cx="1841500" cy="218250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172200" y="796498"/>
            <a:ext cx="2514600" cy="22932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75562" y="304801"/>
            <a:ext cx="5033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Relative Positioning </a:t>
            </a:r>
            <a:r>
              <a:rPr lang="th-TH" sz="2400" b="1" dirty="0" smtClean="0"/>
              <a:t>ของ กจว กับ </a:t>
            </a:r>
            <a:r>
              <a:rPr lang="en-US" sz="2400" b="1" dirty="0" smtClean="0"/>
              <a:t>Demand </a:t>
            </a:r>
            <a:r>
              <a:rPr lang="th-TH" sz="2400" b="1" dirty="0" smtClean="0"/>
              <a:t>ของโลก</a:t>
            </a:r>
            <a:r>
              <a:rPr lang="en-US" sz="2400" b="1" dirty="0" smtClean="0"/>
              <a:t> </a:t>
            </a:r>
            <a:r>
              <a:rPr lang="th-TH" sz="2400" b="1" dirty="0" smtClean="0"/>
              <a:t>และ </a:t>
            </a:r>
            <a:r>
              <a:rPr lang="en-US" sz="2400" b="1" dirty="0" smtClean="0"/>
              <a:t>Demand </a:t>
            </a:r>
            <a:r>
              <a:rPr lang="th-TH" sz="2400" b="1" dirty="0" smtClean="0"/>
              <a:t>ของประเทศ</a:t>
            </a:r>
            <a:endParaRPr lang="en-US" sz="24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60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609403" y="304801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Global Demand</a:t>
            </a:r>
            <a:endParaRPr lang="en-US" b="1" u="sng" dirty="0"/>
          </a:p>
        </p:txBody>
      </p:sp>
      <p:grpSp>
        <p:nvGrpSpPr>
          <p:cNvPr id="19" name="Group 18"/>
          <p:cNvGrpSpPr/>
          <p:nvPr/>
        </p:nvGrpSpPr>
        <p:grpSpPr>
          <a:xfrm>
            <a:off x="4419600" y="4864599"/>
            <a:ext cx="3733800" cy="1663501"/>
            <a:chOff x="3581400" y="3887710"/>
            <a:chExt cx="5022902" cy="2230547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3887710"/>
              <a:ext cx="3962400" cy="1195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4229100"/>
              <a:ext cx="3346502" cy="1889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010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วิสัยทัศน์ </a:t>
            </a:r>
            <a:r>
              <a:rPr lang="en-US" b="1" dirty="0" smtClean="0"/>
              <a:t>Positioning </a:t>
            </a:r>
            <a:r>
              <a:rPr lang="th-TH" b="1" dirty="0" smtClean="0"/>
              <a:t>และ ประเด็นยุทธศาสตร์ (ใหม่)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6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657" y="1295400"/>
            <a:ext cx="7620000" cy="4524315"/>
          </a:xfrm>
          <a:prstGeom prst="rect">
            <a:avLst/>
          </a:prstGeom>
          <a:ln w="5715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th-TH" sz="3600" dirty="0"/>
              <a:t>ภายในปี </a:t>
            </a:r>
            <a:r>
              <a:rPr lang="en-US" sz="3600" dirty="0"/>
              <a:t>‘64</a:t>
            </a:r>
            <a:endParaRPr lang="th-TH" sz="3600" dirty="0" smtClean="0"/>
          </a:p>
          <a:p>
            <a:pPr algn="ctr"/>
            <a:r>
              <a:rPr lang="th-TH" sz="3600" dirty="0" smtClean="0"/>
              <a:t>กลุ่ม</a:t>
            </a:r>
            <a:r>
              <a:rPr lang="th-TH" sz="3600" dirty="0"/>
              <a:t>จังหวัดภาคกลางตอนบน </a:t>
            </a:r>
            <a:r>
              <a:rPr lang="en-US" sz="3600" dirty="0"/>
              <a:t>1 </a:t>
            </a:r>
            <a:endParaRPr lang="th-TH" sz="3600" dirty="0" smtClean="0"/>
          </a:p>
          <a:p>
            <a:pPr algn="ctr"/>
            <a:r>
              <a:rPr lang="th-TH" sz="3600" dirty="0" smtClean="0"/>
              <a:t>จะพัฒนาอย่าง</a:t>
            </a:r>
            <a:r>
              <a:rPr lang="th-TH" sz="3600" dirty="0"/>
              <a:t>ก้าวกระโดด </a:t>
            </a:r>
            <a:endParaRPr lang="th-TH" sz="3600" dirty="0" smtClean="0"/>
          </a:p>
          <a:p>
            <a:pPr algn="ctr"/>
            <a:r>
              <a:rPr lang="th-TH" sz="3600" dirty="0" smtClean="0"/>
              <a:t>ด้านอุตสาหกรรม การเกษตร</a:t>
            </a:r>
          </a:p>
          <a:p>
            <a:pPr algn="ctr"/>
            <a:r>
              <a:rPr lang="th-TH" sz="3600" dirty="0" smtClean="0"/>
              <a:t>การท่องเที่ยวเชิงวัฒนธรรม โล</a:t>
            </a:r>
            <a:r>
              <a:rPr lang="th-TH" sz="3600" dirty="0"/>
              <a:t>จิ</a:t>
            </a:r>
            <a:r>
              <a:rPr lang="th-TH" sz="3600" dirty="0" smtClean="0"/>
              <a:t>สติกส์</a:t>
            </a:r>
          </a:p>
          <a:p>
            <a:pPr algn="ctr"/>
            <a:r>
              <a:rPr lang="th-TH" sz="3600" dirty="0" smtClean="0"/>
              <a:t>และ</a:t>
            </a:r>
            <a:r>
              <a:rPr lang="th-TH" sz="3600" dirty="0"/>
              <a:t>รักษา</a:t>
            </a:r>
            <a:r>
              <a:rPr lang="th-TH" sz="3600" dirty="0" smtClean="0"/>
              <a:t>สิ่งแวดล้อม</a:t>
            </a:r>
            <a:endParaRPr lang="th-TH" sz="3600" dirty="0"/>
          </a:p>
          <a:p>
            <a:pPr algn="ctr"/>
            <a:r>
              <a:rPr lang="th-TH" sz="3600" dirty="0" smtClean="0"/>
              <a:t>ด้วย</a:t>
            </a:r>
            <a:r>
              <a:rPr lang="th-TH" sz="3600" dirty="0"/>
              <a:t>ภูมิ</a:t>
            </a:r>
            <a:r>
              <a:rPr lang="th-TH" sz="3600" dirty="0" smtClean="0"/>
              <a:t>ปัญญา วิทยาศาสตร์ เทคโนโลยี และ นวัตกรรม</a:t>
            </a:r>
          </a:p>
          <a:p>
            <a:pPr algn="ctr"/>
            <a:r>
              <a:rPr lang="th-TH" sz="3600" dirty="0"/>
              <a:t>สู่การแข่งขันในระดับสากล</a:t>
            </a:r>
            <a:endParaRPr lang="th-TH" sz="3600" dirty="0" smtClean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775360" y="3724200"/>
              <a:ext cx="360" cy="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59520" y="366084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6431400" y="1419120"/>
              <a:ext cx="1719360" cy="3330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22040" y="1373760"/>
                <a:ext cx="1741320" cy="42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487480" y="423000"/>
              <a:ext cx="3211920" cy="59115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79560" y="415440"/>
                <a:ext cx="3223800" cy="59256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38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896" y="838200"/>
            <a:ext cx="2871104" cy="17882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30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th-TH" b="1" dirty="0"/>
              <a:t>วิสัยทัศน์ </a:t>
            </a:r>
            <a:r>
              <a:rPr lang="en-US" b="1" dirty="0"/>
              <a:t>Positioning </a:t>
            </a:r>
            <a:r>
              <a:rPr lang="th-TH" b="1" dirty="0"/>
              <a:t>และ ประเด็นยุทธศาสตร์ (ใหม่)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4172" y="4542077"/>
            <a:ext cx="2362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altLang="en-US" sz="20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เพิ่มประสิทธิภาพการผลิตและความ</a:t>
            </a:r>
            <a:r>
              <a:rPr lang="th-TH" altLang="en-US" sz="20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ร่วมมือกับสถาน</a:t>
            </a:r>
            <a:r>
              <a:rPr lang="th-TH" altLang="en-US" sz="20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ประกอบการกับชุมชนเพื่อส่งเสริม</a:t>
            </a:r>
            <a:r>
              <a:rPr lang="th-TH" altLang="en-US" sz="2000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อุตสาหกรรมการเกษตร เชิงสร้างสรรค์</a:t>
            </a:r>
            <a:endParaRPr lang="en-US" sz="2000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385" y="2438400"/>
            <a:ext cx="5894615" cy="199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2536372" y="4652710"/>
            <a:ext cx="25145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altLang="en-US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เสริมความโดดเด่นของการ</a:t>
            </a:r>
            <a:r>
              <a:rPr lang="th-TH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ท่องเที่ยวด้วยการผสมผสานกันระหว่าง </a:t>
            </a:r>
            <a:r>
              <a:rPr lang="en-US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Technology </a:t>
            </a:r>
            <a:r>
              <a:rPr lang="th-TH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ประวัติศาสตร์ วัฒนธรรม ธรรมชาติ และ ภูมิปัญญาท</a:t>
            </a:r>
            <a:r>
              <a:rPr lang="th-TH" altLang="en-US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้</a:t>
            </a:r>
            <a:r>
              <a:rPr lang="th-TH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องถิ่น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735288" y="4600722"/>
            <a:ext cx="2884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 smtClean="0"/>
              <a:t>เพิ่มศักยภาพการ</a:t>
            </a:r>
            <a:r>
              <a:rPr lang="th-TH" dirty="0"/>
              <a:t>จัดการ</a:t>
            </a:r>
            <a:r>
              <a:rPr lang="th-TH" dirty="0" smtClean="0"/>
              <a:t>สภาพแวดล้อม โดยการ</a:t>
            </a:r>
            <a:r>
              <a:rPr lang="th-TH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ฟื้นฟู</a:t>
            </a:r>
            <a:r>
              <a:rPr lang="th-TH" altLang="en-US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คุณภาพระบบนิเวศของแม่น้ำเจ้าพระยา/ป่าสัก </a:t>
            </a:r>
            <a:r>
              <a:rPr lang="th-TH" dirty="0" smtClean="0"/>
              <a:t>และสร้างมูลค่าเพิ่มจากขยะ(</a:t>
            </a:r>
            <a:r>
              <a:rPr lang="en-US" dirty="0" smtClean="0"/>
              <a:t>Reuse, Recycle, </a:t>
            </a:r>
            <a:r>
              <a:rPr lang="th-TH" dirty="0" smtClean="0"/>
              <a:t>และ </a:t>
            </a:r>
            <a:r>
              <a:rPr lang="en-US" dirty="0" smtClean="0"/>
              <a:t>Upcycling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25284" y="6271638"/>
            <a:ext cx="7456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th-TH" altLang="en-US" sz="2000" dirty="0" smtClean="0">
                <a:latin typeface="TH SarabunPSK" panose="020B0500040200020003" pitchFamily="34" charset="-34"/>
                <a:cs typeface="TH SarabunPSK" pitchFamily="34" charset="-34"/>
              </a:rPr>
              <a:t>เพิ่มประสิทธิภาพการบริหารจัดการเพื่อให้เอื้อต่อการปฏิบัติการร่วมกันระหว่าง สมาชิกของกลุ่มจังหวัด</a:t>
            </a:r>
            <a:endParaRPr lang="th-TH" altLang="en-US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743" y="4367625"/>
            <a:ext cx="15566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h-TH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พัฒนาระบบการจัดการ </a:t>
            </a:r>
            <a:r>
              <a:rPr lang="en-US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Logistics </a:t>
            </a:r>
            <a:r>
              <a:rPr lang="th-TH" altLang="en-US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ให้เพิมประโยชน์จากการใช้เส้นทางคมนาคมได้มากขึ้น</a:t>
            </a:r>
            <a:endParaRPr lang="th-TH" altLang="en-US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166257" y="6048467"/>
            <a:ext cx="304800" cy="2518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3878036" y="5971751"/>
            <a:ext cx="194582" cy="32855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410200" y="5993088"/>
            <a:ext cx="228600" cy="32855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7162800" y="6048467"/>
            <a:ext cx="533400" cy="27378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6858000" y="3948443"/>
            <a:ext cx="1219200" cy="48839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5791199" y="4248375"/>
            <a:ext cx="304801" cy="37692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429000" y="4258181"/>
            <a:ext cx="449036" cy="43155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4" idx="0"/>
          </p:cNvCxnSpPr>
          <p:nvPr/>
        </p:nvCxnSpPr>
        <p:spPr>
          <a:xfrm flipV="1">
            <a:off x="1355272" y="3975224"/>
            <a:ext cx="1187903" cy="56685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3" grpId="0"/>
      <p:bldP spid="1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459" y="2895600"/>
            <a:ext cx="32004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1"/>
            <a:ext cx="5410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4191000" y="990600"/>
            <a:ext cx="3124200" cy="23622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4191000" y="990600"/>
            <a:ext cx="4343400" cy="24384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53" y="396126"/>
            <a:ext cx="2670093" cy="186447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2489200" y="2082800"/>
            <a:ext cx="25400" cy="1651004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58500"/>
            <a:ext cx="4109511" cy="154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64</a:t>
            </a:fld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581400" y="3695704"/>
            <a:ext cx="5181600" cy="2529587"/>
            <a:chOff x="3581400" y="3887710"/>
            <a:chExt cx="5022902" cy="2224155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3887710"/>
              <a:ext cx="3962400" cy="1195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4222708"/>
              <a:ext cx="3346502" cy="1889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5753099" y="304801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Global Demand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8962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4572000"/>
            <a:ext cx="74676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4100513" y="4953000"/>
            <a:ext cx="4157662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11" idx="3"/>
          </p:cNvCxnSpPr>
          <p:nvPr/>
        </p:nvCxnSpPr>
        <p:spPr>
          <a:xfrm>
            <a:off x="1021557" y="5257800"/>
            <a:ext cx="7298531" cy="7620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1066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แผนยุทธศาสตร์จังหวัดพระนครศรีอยุธยา ปี </a:t>
            </a:r>
            <a:r>
              <a:rPr lang="en-US" b="1" dirty="0" smtClean="0"/>
              <a:t>‘61-’64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en-US" b="1" dirty="0" smtClean="0"/>
              <a:t>(1</a:t>
            </a:r>
            <a:r>
              <a:rPr lang="en-US" b="1" baseline="30000" dirty="0" smtClean="0"/>
              <a:t>st</a:t>
            </a:r>
            <a:r>
              <a:rPr lang="en-US" b="1" dirty="0" smtClean="0"/>
              <a:t> Draft)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65</a:t>
            </a:fld>
            <a:endParaRPr lang="en-US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914710"/>
            <a:ext cx="73437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4548188" y="3238560"/>
            <a:ext cx="366712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97757" y="3543360"/>
            <a:ext cx="6698456" cy="5715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97757" y="3895785"/>
            <a:ext cx="7117556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23257" y="2514600"/>
            <a:ext cx="182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เราต้องไม่ลืมว่า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90600" y="4406900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แต่</a:t>
            </a:r>
            <a:r>
              <a:rPr lang="en-US" sz="2400" b="1" dirty="0" smtClean="0"/>
              <a:t>…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411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dirty="0" smtClean="0"/>
              <a:t>Key Concept </a:t>
            </a:r>
            <a:r>
              <a:rPr lang="th-TH" b="1" dirty="0" smtClean="0"/>
              <a:t>ของการปรับแผนฯ </a:t>
            </a:r>
            <a:endParaRPr lang="en-US" b="1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dirty="0" smtClean="0"/>
              <a:t>ยึดแผนฯปี </a:t>
            </a:r>
            <a:r>
              <a:rPr lang="en-US" dirty="0" smtClean="0"/>
              <a:t>‘60 </a:t>
            </a:r>
            <a:r>
              <a:rPr lang="th-TH" dirty="0" smtClean="0"/>
              <a:t>เป็นที่ตั้ง และปรับให้น้อยที่สุด โดยการปรับนั้นจะต้องสอดคล้องกับ</a:t>
            </a:r>
            <a:r>
              <a:rPr lang="en-US" dirty="0" smtClean="0"/>
              <a:t>:</a:t>
            </a:r>
          </a:p>
          <a:p>
            <a:pPr lvl="1"/>
            <a:r>
              <a:rPr lang="th-TH" dirty="0" smtClean="0"/>
              <a:t>นโยบายที่มีการเปลี่ยนแปลง (แผนฯ </a:t>
            </a:r>
            <a:r>
              <a:rPr lang="en-US" dirty="0" smtClean="0"/>
              <a:t>20 </a:t>
            </a:r>
            <a:r>
              <a:rPr lang="th-TH" dirty="0" smtClean="0"/>
              <a:t>ปี และ แผนฯ </a:t>
            </a:r>
            <a:r>
              <a:rPr lang="en-US" dirty="0" smtClean="0"/>
              <a:t>12</a:t>
            </a:r>
            <a:r>
              <a:rPr lang="th-TH" dirty="0" smtClean="0"/>
              <a:t>)</a:t>
            </a:r>
          </a:p>
          <a:p>
            <a:pPr lvl="1"/>
            <a:r>
              <a:rPr lang="th-TH" dirty="0" smtClean="0"/>
              <a:t>นโยบายที่แผนฯเดิมมองข้าม</a:t>
            </a:r>
            <a:r>
              <a:rPr lang="en-US" dirty="0" smtClean="0"/>
              <a:t> </a:t>
            </a:r>
            <a:r>
              <a:rPr lang="th-TH" dirty="0" smtClean="0"/>
              <a:t>แต่ควรต้องนำมาพิจารณาเนื่องจากสอดรับกับ </a:t>
            </a:r>
            <a:r>
              <a:rPr lang="en-US" dirty="0" smtClean="0"/>
              <a:t>Demand </a:t>
            </a:r>
            <a:r>
              <a:rPr lang="th-TH" dirty="0" smtClean="0"/>
              <a:t>ของโลก และการแข่งขันระหว่างประเทศในอนาคต (</a:t>
            </a:r>
            <a:r>
              <a:rPr lang="en-US" dirty="0" smtClean="0"/>
              <a:t>Thailand</a:t>
            </a:r>
            <a:r>
              <a:rPr lang="th-TH" dirty="0" smtClean="0"/>
              <a:t> </a:t>
            </a:r>
            <a:r>
              <a:rPr lang="en-US" dirty="0" smtClean="0"/>
              <a:t>4.0</a:t>
            </a:r>
            <a:r>
              <a:rPr lang="th-TH" dirty="0" smtClean="0"/>
              <a:t> และ นโยบายของ </a:t>
            </a:r>
            <a:r>
              <a:rPr lang="en-US" dirty="0" smtClean="0"/>
              <a:t>BOI</a:t>
            </a:r>
            <a:r>
              <a:rPr lang="th-TH" dirty="0" smtClean="0"/>
              <a:t>)</a:t>
            </a:r>
            <a:endParaRPr lang="en-US" dirty="0" smtClean="0"/>
          </a:p>
          <a:p>
            <a:pPr lvl="1"/>
            <a:r>
              <a:rPr lang="th-TH" dirty="0" smtClean="0"/>
              <a:t>สถานการณ์ และ </a:t>
            </a:r>
            <a:r>
              <a:rPr lang="en-US" dirty="0" smtClean="0"/>
              <a:t>Demand </a:t>
            </a:r>
            <a:r>
              <a:rPr lang="th-TH" dirty="0" smtClean="0"/>
              <a:t>ของโลก</a:t>
            </a:r>
            <a:r>
              <a:rPr lang="en-US" dirty="0" smtClean="0"/>
              <a:t> </a:t>
            </a:r>
            <a:r>
              <a:rPr lang="th-TH" dirty="0" smtClean="0"/>
              <a:t>ประเทศ</a:t>
            </a:r>
            <a:r>
              <a:rPr lang="en-US" dirty="0" smtClean="0"/>
              <a:t> </a:t>
            </a:r>
            <a:r>
              <a:rPr lang="th-TH" dirty="0" smtClean="0"/>
              <a:t>และ พื้นที่</a:t>
            </a:r>
            <a:r>
              <a:rPr lang="en-US" dirty="0" smtClean="0"/>
              <a:t> </a:t>
            </a:r>
            <a:r>
              <a:rPr lang="th-TH" dirty="0" smtClean="0"/>
              <a:t>ที่มีการเปลี่ยนแปลง</a:t>
            </a:r>
            <a:r>
              <a:rPr lang="en-US" dirty="0" smtClean="0"/>
              <a:t> </a:t>
            </a:r>
            <a:r>
              <a:rPr lang="th-TH" dirty="0" smtClean="0"/>
              <a:t>(</a:t>
            </a:r>
            <a:r>
              <a:rPr lang="en-US" dirty="0" smtClean="0"/>
              <a:t>Forecasted Situation </a:t>
            </a:r>
            <a:r>
              <a:rPr lang="th-TH" dirty="0" smtClean="0"/>
              <a:t>และ การคาดการณ์ </a:t>
            </a:r>
            <a:r>
              <a:rPr lang="en-US" dirty="0" smtClean="0"/>
              <a:t>Demand </a:t>
            </a:r>
            <a:r>
              <a:rPr lang="th-TH" dirty="0" smtClean="0"/>
              <a:t>ในระดับ </a:t>
            </a:r>
            <a:r>
              <a:rPr lang="en-US" dirty="0" smtClean="0"/>
              <a:t>Global, National, </a:t>
            </a:r>
            <a:r>
              <a:rPr lang="th-TH" dirty="0" smtClean="0"/>
              <a:t>และ </a:t>
            </a:r>
            <a:r>
              <a:rPr lang="en-US" dirty="0" smtClean="0"/>
              <a:t>Local</a:t>
            </a:r>
            <a:r>
              <a:rPr lang="th-TH" dirty="0" smtClean="0"/>
              <a:t>)</a:t>
            </a:r>
            <a:endParaRPr lang="en-US" dirty="0" smtClean="0"/>
          </a:p>
          <a:p>
            <a:pPr lvl="1"/>
            <a:r>
              <a:rPr lang="th-TH" dirty="0" smtClean="0"/>
              <a:t>แผนพัฒนาภาคกลาง และ กลุ่มจังหวัดภาคกลางตอนบน</a:t>
            </a:r>
          </a:p>
          <a:p>
            <a:pPr lvl="1"/>
            <a:r>
              <a:rPr lang="th-TH" dirty="0" smtClean="0"/>
              <a:t>ข้อมูลการพัฒนาจังหวัด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2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Positioning </a:t>
            </a:r>
            <a:r>
              <a:rPr lang="th-TH" b="1" dirty="0"/>
              <a:t>ของ </a:t>
            </a:r>
            <a:r>
              <a:rPr lang="th-TH" b="1" dirty="0" smtClean="0"/>
              <a:t>จังหวัดพระนครศรีอยุธยา</a:t>
            </a:r>
            <a:br>
              <a:rPr lang="th-TH" b="1" dirty="0" smtClean="0"/>
            </a:br>
            <a:r>
              <a:rPr lang="th-TH" b="1" dirty="0" smtClean="0"/>
              <a:t>(</a:t>
            </a:r>
            <a:r>
              <a:rPr lang="en-US" b="1" dirty="0" smtClean="0"/>
              <a:t>Positioning </a:t>
            </a:r>
            <a:r>
              <a:rPr lang="th-TH" b="1" dirty="0" smtClean="0"/>
              <a:t>คือ คุณลักษณะที่บ่งบอกถึงความเป็นเอกลักษณ์และมีคุณค่าต่อประเทศ</a:t>
            </a:r>
            <a:r>
              <a:rPr lang="en-US" b="1" dirty="0" smtClean="0"/>
              <a:t>/</a:t>
            </a:r>
            <a:r>
              <a:rPr lang="th-TH" b="1" dirty="0" smtClean="0"/>
              <a:t>สาธารณชน ของ จังหวัด)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42526" y="6398418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67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8615" y="2362200"/>
            <a:ext cx="7380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</a:rPr>
              <a:t>“</a:t>
            </a:r>
            <a:r>
              <a:rPr lang="th-TH" sz="2000" b="1" u="sng" dirty="0" smtClean="0">
                <a:solidFill>
                  <a:srgbClr val="00B050"/>
                </a:solidFill>
              </a:rPr>
              <a:t>จว ที่มีความโดดเด่นในประเทศ ด้าน</a:t>
            </a:r>
            <a:r>
              <a:rPr lang="en-US" sz="2000" b="1" u="sng" dirty="0" smtClean="0">
                <a:solidFill>
                  <a:srgbClr val="00B050"/>
                </a:solidFill>
              </a:rPr>
              <a:t> (THEP):</a:t>
            </a:r>
            <a:r>
              <a:rPr lang="th-TH" sz="2000" b="1" u="sng" dirty="0" smtClean="0">
                <a:solidFill>
                  <a:srgbClr val="00B050"/>
                </a:solidFill>
              </a:rPr>
              <a:t> </a:t>
            </a:r>
            <a:endParaRPr lang="en-US" sz="2000" b="1" u="sng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การนำ</a:t>
            </a:r>
            <a:r>
              <a:rPr lang="th-TH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u="sng" dirty="0" smtClean="0">
                <a:solidFill>
                  <a:srgbClr val="00B050"/>
                </a:solidFill>
              </a:rPr>
              <a:t>Technology</a:t>
            </a:r>
            <a:r>
              <a:rPr lang="th-TH" sz="2000" b="1" dirty="0" smtClean="0">
                <a:solidFill>
                  <a:srgbClr val="00B050"/>
                </a:solidFill>
              </a:rPr>
              <a:t> </a:t>
            </a:r>
            <a:r>
              <a:rPr lang="th-TH" sz="2000" dirty="0" smtClean="0">
                <a:solidFill>
                  <a:srgbClr val="00B050"/>
                </a:solidFill>
              </a:rPr>
              <a:t>นวัดกรรม และ ภูมิปัญญาท้องถิ่น (ในภาคอุตสาหกรรม การเกษตร การจัดการน้ำ ผลิตภัณฑ์ชุมชน </a:t>
            </a:r>
            <a:r>
              <a:rPr lang="en-US" sz="2000" dirty="0" smtClean="0">
                <a:solidFill>
                  <a:srgbClr val="00B050"/>
                </a:solidFill>
              </a:rPr>
              <a:t>Logistics </a:t>
            </a:r>
            <a:r>
              <a:rPr lang="th-TH" sz="2000" dirty="0" smtClean="0">
                <a:solidFill>
                  <a:srgbClr val="00B050"/>
                </a:solidFill>
              </a:rPr>
              <a:t>การท่องเที่ยวและ</a:t>
            </a:r>
            <a:r>
              <a:rPr lang="th-TH" sz="2000" dirty="0">
                <a:solidFill>
                  <a:srgbClr val="00B050"/>
                </a:solidFill>
              </a:rPr>
              <a:t>วัฒนธรรม) </a:t>
            </a:r>
            <a:r>
              <a:rPr lang="th-TH" sz="2000" dirty="0" smtClean="0">
                <a:solidFill>
                  <a:srgbClr val="00B050"/>
                </a:solidFill>
              </a:rPr>
              <a:t>ไปสู่ชาวโลก</a:t>
            </a:r>
            <a:endParaRPr lang="en-US" sz="2000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แหล่งของมรดกโลกที่</a:t>
            </a:r>
            <a:r>
              <a:rPr lang="th-TH" sz="2000" dirty="0">
                <a:solidFill>
                  <a:srgbClr val="00B050"/>
                </a:solidFill>
              </a:rPr>
              <a:t>ยิ่งใหญ่ </a:t>
            </a:r>
            <a:r>
              <a:rPr lang="th-TH" sz="2000" b="1" dirty="0" smtClean="0">
                <a:solidFill>
                  <a:srgbClr val="00B050"/>
                </a:solidFill>
              </a:rPr>
              <a:t>(</a:t>
            </a:r>
            <a:r>
              <a:rPr lang="en-US" sz="2000" dirty="0" smtClean="0">
                <a:solidFill>
                  <a:srgbClr val="00B050"/>
                </a:solidFill>
              </a:rPr>
              <a:t>world </a:t>
            </a:r>
            <a:r>
              <a:rPr lang="en-US" sz="2000" b="1" u="sng" dirty="0" smtClean="0">
                <a:solidFill>
                  <a:srgbClr val="00B050"/>
                </a:solidFill>
              </a:rPr>
              <a:t>Heritage</a:t>
            </a:r>
            <a:r>
              <a:rPr lang="th-TH" sz="2000" dirty="0" smtClean="0">
                <a:solidFill>
                  <a:srgbClr val="00B050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การใส่ใจในพลังงานทดแทนและรักษาสภาพแวดล้อม</a:t>
            </a:r>
            <a:r>
              <a:rPr lang="en-US" sz="2000" dirty="0" smtClean="0">
                <a:solidFill>
                  <a:srgbClr val="00B050"/>
                </a:solidFill>
              </a:rPr>
              <a:t>-</a:t>
            </a:r>
            <a:r>
              <a:rPr lang="en-US" sz="2000" b="1" u="sng" dirty="0" smtClean="0">
                <a:solidFill>
                  <a:srgbClr val="00B050"/>
                </a:solidFill>
              </a:rPr>
              <a:t>Energy Efficient &amp; Environmental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dirty="0" smtClean="0">
                <a:solidFill>
                  <a:srgbClr val="00B050"/>
                </a:solidFill>
              </a:rPr>
              <a:t>Friendly</a:t>
            </a:r>
            <a:endParaRPr lang="th-TH" sz="2000" dirty="0" smtClean="0">
              <a:solidFill>
                <a:srgbClr val="00B0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th-TH" sz="2000" dirty="0" smtClean="0">
                <a:solidFill>
                  <a:srgbClr val="00B050"/>
                </a:solidFill>
              </a:rPr>
              <a:t>ความพร้อมที่จะพัฒนาและเติบโตอย่างก้าวกระโดด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th-TH" sz="2000" b="1" dirty="0" smtClean="0">
                <a:solidFill>
                  <a:srgbClr val="00B050"/>
                </a:solidFill>
              </a:rPr>
              <a:t>(</a:t>
            </a:r>
            <a:r>
              <a:rPr lang="en-US" sz="2000" dirty="0" smtClean="0">
                <a:solidFill>
                  <a:srgbClr val="00B050"/>
                </a:solidFill>
              </a:rPr>
              <a:t>high </a:t>
            </a:r>
            <a:r>
              <a:rPr lang="en-US" sz="2000" b="1" u="sng" dirty="0" smtClean="0">
                <a:solidFill>
                  <a:srgbClr val="00B050"/>
                </a:solidFill>
              </a:rPr>
              <a:t>Potential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dirty="0" smtClean="0">
                <a:solidFill>
                  <a:srgbClr val="00B050"/>
                </a:solidFill>
              </a:rPr>
              <a:t> for Growth</a:t>
            </a:r>
            <a:r>
              <a:rPr lang="th-TH" sz="2000" b="1" dirty="0" smtClean="0">
                <a:solidFill>
                  <a:srgbClr val="00B050"/>
                </a:solidFill>
              </a:rPr>
              <a:t>)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544" y="4572000"/>
            <a:ext cx="42850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dirty="0" smtClean="0"/>
              <a:t>อยุธยา</a:t>
            </a:r>
            <a:r>
              <a:rPr lang="en-US" sz="2400" dirty="0" smtClean="0"/>
              <a:t>: </a:t>
            </a:r>
            <a:r>
              <a:rPr lang="th-TH" sz="2400" dirty="0" smtClean="0"/>
              <a:t>แหล่งของการ </a:t>
            </a:r>
          </a:p>
          <a:p>
            <a:pPr algn="ctr"/>
            <a:r>
              <a:rPr lang="en-US" sz="2400" dirty="0" smtClean="0"/>
              <a:t>“</a:t>
            </a:r>
            <a:r>
              <a:rPr lang="th-TH" sz="2400" dirty="0" smtClean="0"/>
              <a:t>นำ </a:t>
            </a:r>
            <a:r>
              <a:rPr lang="en-US" sz="2400" dirty="0" smtClean="0"/>
              <a:t>Technology </a:t>
            </a:r>
            <a:r>
              <a:rPr lang="th-TH" sz="2400" dirty="0" smtClean="0"/>
              <a:t>และ ภูมิปัญญาสู่ชาวโลก</a:t>
            </a:r>
            <a:endParaRPr lang="th-TH" sz="2400" dirty="0"/>
          </a:p>
          <a:p>
            <a:pPr algn="ctr"/>
            <a:r>
              <a:rPr lang="th-TH" sz="2400" dirty="0" smtClean="0"/>
              <a:t>มีมรดกโลกที่ยิ่งใหญ่</a:t>
            </a:r>
            <a:endParaRPr lang="th-TH" sz="2400" dirty="0"/>
          </a:p>
          <a:p>
            <a:pPr algn="ctr"/>
            <a:r>
              <a:rPr lang="th-TH" sz="2400" dirty="0" smtClean="0"/>
              <a:t>ใส่ใจในพลังงานและสภาพแวดล้อม</a:t>
            </a:r>
            <a:endParaRPr lang="th-TH" sz="2400" dirty="0"/>
          </a:p>
          <a:p>
            <a:pPr algn="ctr"/>
            <a:r>
              <a:rPr lang="th-TH" sz="2400" dirty="0" smtClean="0"/>
              <a:t>พร้อมพัฒนาอย่างก้าวกระโดด</a:t>
            </a:r>
            <a:r>
              <a:rPr lang="en-US" sz="2400" dirty="0" smtClean="0"/>
              <a:t>”</a:t>
            </a:r>
            <a:r>
              <a:rPr lang="th-TH" sz="2400" dirty="0" smtClean="0"/>
              <a:t> 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538863" y="5181600"/>
            <a:ext cx="88126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228538" y="5516096"/>
            <a:ext cx="11915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15838" y="5892800"/>
            <a:ext cx="11915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68238" y="6248400"/>
            <a:ext cx="103918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534426" y="4996934"/>
            <a:ext cx="1576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 = Technology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34426" y="6141660"/>
            <a:ext cx="2694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 </a:t>
            </a:r>
            <a:r>
              <a:rPr lang="en-US" dirty="0"/>
              <a:t>= Potential for Growth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17813" y="5345668"/>
            <a:ext cx="135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 = Heritage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534426" y="5752068"/>
            <a:ext cx="354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 = </a:t>
            </a:r>
            <a:r>
              <a:rPr lang="en-US" sz="1400" dirty="0" smtClean="0"/>
              <a:t>Environmental Friendly &amp; Energy Efficient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4026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4" grpId="0"/>
      <p:bldP spid="15" grpId="0"/>
      <p:bldP spid="1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วิสัยทัศน์ เดิม </a:t>
            </a:r>
            <a:r>
              <a:rPr lang="en-US" b="1" dirty="0" smtClean="0"/>
              <a:t>VS </a:t>
            </a:r>
            <a:r>
              <a:rPr lang="th-TH" b="1" dirty="0" smtClean="0"/>
              <a:t>ใหม่</a:t>
            </a:r>
            <a:r>
              <a:rPr lang="en-US" b="1" dirty="0"/>
              <a:t> </a:t>
            </a:r>
            <a:r>
              <a:rPr lang="th-TH" b="1" dirty="0" smtClean="0"/>
              <a:t>(เสนอ)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68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21336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255586" y="1346199"/>
            <a:ext cx="0" cy="487680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5652" y="3861256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u="sng" dirty="0" smtClean="0"/>
              <a:t>เดิม</a:t>
            </a:r>
            <a:r>
              <a:rPr lang="en-US" sz="3200" b="1" u="sng" dirty="0"/>
              <a:t> </a:t>
            </a:r>
            <a:r>
              <a:rPr lang="th-TH" sz="3200" b="1" u="sng" dirty="0" smtClean="0"/>
              <a:t>(ปี </a:t>
            </a:r>
            <a:r>
              <a:rPr lang="en-US" sz="3200" b="1" u="sng" dirty="0" smtClean="0"/>
              <a:t>’60</a:t>
            </a:r>
            <a:r>
              <a:rPr lang="th-TH" sz="3200" b="1" u="sng" dirty="0" smtClean="0"/>
              <a:t>)</a:t>
            </a:r>
            <a:endParaRPr lang="en-US" sz="3200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1360436"/>
            <a:ext cx="2440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u="sng" dirty="0" smtClean="0"/>
              <a:t>ใหม่ (ปี </a:t>
            </a:r>
            <a:r>
              <a:rPr lang="en-US" sz="3200" b="1" u="sng" dirty="0" smtClean="0"/>
              <a:t>‘61-’64</a:t>
            </a:r>
            <a:r>
              <a:rPr lang="th-TH" sz="3200" b="1" u="sng" dirty="0" smtClean="0"/>
              <a:t>)</a:t>
            </a:r>
            <a:endParaRPr lang="en-US" sz="3200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596658" y="4482405"/>
            <a:ext cx="161454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dirty="0" smtClean="0"/>
              <a:t>เมืองสอาด </a:t>
            </a:r>
          </a:p>
          <a:p>
            <a:pPr algn="ctr"/>
            <a:r>
              <a:rPr lang="th-TH" sz="2800" dirty="0" smtClean="0"/>
              <a:t>น่าอยู่ </a:t>
            </a:r>
          </a:p>
          <a:p>
            <a:pPr algn="ctr"/>
            <a:r>
              <a:rPr lang="th-TH" sz="2800" dirty="0" smtClean="0"/>
              <a:t>เชิดชูมรดกโลก</a:t>
            </a:r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14600" y="1385262"/>
            <a:ext cx="0" cy="4876800"/>
          </a:xfrm>
          <a:prstGeom prst="line">
            <a:avLst/>
          </a:prstGeom>
          <a:ln w="571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78499" y="2456765"/>
            <a:ext cx="3554178" cy="1323439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Z = </a:t>
            </a:r>
            <a:r>
              <a:rPr lang="th-TH" sz="2000" dirty="0" smtClean="0"/>
              <a:t>เมืองสอาด </a:t>
            </a:r>
            <a:r>
              <a:rPr lang="en-US" sz="2000" dirty="0" smtClean="0"/>
              <a:t>(Clean)</a:t>
            </a:r>
            <a:r>
              <a:rPr lang="th-TH" sz="2000" dirty="0" smtClean="0"/>
              <a:t> </a:t>
            </a:r>
          </a:p>
          <a:p>
            <a:pPr algn="ctr"/>
            <a:r>
              <a:rPr lang="th-TH" sz="2000" b="1" u="sng" dirty="0" smtClean="0">
                <a:solidFill>
                  <a:srgbClr val="FF0000"/>
                </a:solidFill>
              </a:rPr>
              <a:t>มากโอกาสในการพัฒนา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(Opportunity)</a:t>
            </a:r>
            <a:endParaRPr lang="th-TH" sz="2000" b="1" u="sng" dirty="0" smtClean="0">
              <a:solidFill>
                <a:srgbClr val="FF0000"/>
              </a:solidFill>
            </a:endParaRPr>
          </a:p>
          <a:p>
            <a:pPr algn="ctr"/>
            <a:r>
              <a:rPr lang="th-TH" sz="2000" dirty="0" smtClean="0"/>
              <a:t>น่าอยู่ </a:t>
            </a:r>
            <a:r>
              <a:rPr lang="en-US" sz="2000" dirty="0" smtClean="0"/>
              <a:t>(Pleasant to Live)</a:t>
            </a:r>
            <a:endParaRPr lang="th-TH" sz="2000" dirty="0" smtClean="0"/>
          </a:p>
          <a:p>
            <a:pPr algn="ctr"/>
            <a:r>
              <a:rPr lang="th-TH" sz="2000" dirty="0" smtClean="0"/>
              <a:t>เชิดชูมรดกโลก</a:t>
            </a:r>
            <a:r>
              <a:rPr lang="en-US" sz="2000" dirty="0" smtClean="0"/>
              <a:t> (Pride in Heritage)</a:t>
            </a:r>
            <a:endParaRPr lang="en-US" sz="2000" dirty="0"/>
          </a:p>
        </p:txBody>
      </p:sp>
      <p:sp>
        <p:nvSpPr>
          <p:cNvPr id="19" name="Freeform 18"/>
          <p:cNvSpPr/>
          <p:nvPr/>
        </p:nvSpPr>
        <p:spPr>
          <a:xfrm>
            <a:off x="2115338" y="3780204"/>
            <a:ext cx="2609062" cy="1547057"/>
          </a:xfrm>
          <a:custGeom>
            <a:avLst/>
            <a:gdLst>
              <a:gd name="connsiteX0" fmla="*/ 0 w 3327400"/>
              <a:gd name="connsiteY0" fmla="*/ 2032000 h 2037962"/>
              <a:gd name="connsiteX1" fmla="*/ 1054100 w 3327400"/>
              <a:gd name="connsiteY1" fmla="*/ 1930400 h 2037962"/>
              <a:gd name="connsiteX2" fmla="*/ 2095500 w 3327400"/>
              <a:gd name="connsiteY2" fmla="*/ 1295400 h 2037962"/>
              <a:gd name="connsiteX3" fmla="*/ 3111500 w 3327400"/>
              <a:gd name="connsiteY3" fmla="*/ 330200 h 2037962"/>
              <a:gd name="connsiteX4" fmla="*/ 3327400 w 3327400"/>
              <a:gd name="connsiteY4" fmla="*/ 0 h 203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400" h="2037962">
                <a:moveTo>
                  <a:pt x="0" y="2032000"/>
                </a:moveTo>
                <a:cubicBezTo>
                  <a:pt x="352425" y="2042583"/>
                  <a:pt x="704850" y="2053167"/>
                  <a:pt x="1054100" y="1930400"/>
                </a:cubicBezTo>
                <a:cubicBezTo>
                  <a:pt x="1403350" y="1807633"/>
                  <a:pt x="1752600" y="1562100"/>
                  <a:pt x="2095500" y="1295400"/>
                </a:cubicBezTo>
                <a:cubicBezTo>
                  <a:pt x="2438400" y="1028700"/>
                  <a:pt x="2906183" y="546100"/>
                  <a:pt x="3111500" y="330200"/>
                </a:cubicBezTo>
                <a:cubicBezTo>
                  <a:pt x="3316817" y="114300"/>
                  <a:pt x="3291417" y="55033"/>
                  <a:pt x="3327400" y="0"/>
                </a:cubicBezTo>
              </a:path>
            </a:pathLst>
          </a:cu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255589" y="1652823"/>
            <a:ext cx="2189911" cy="823676"/>
          </a:xfrm>
          <a:custGeom>
            <a:avLst/>
            <a:gdLst>
              <a:gd name="connsiteX0" fmla="*/ 0 w 2044700"/>
              <a:gd name="connsiteY0" fmla="*/ 1308553 h 1308553"/>
              <a:gd name="connsiteX1" fmla="*/ 520700 w 2044700"/>
              <a:gd name="connsiteY1" fmla="*/ 559253 h 1308553"/>
              <a:gd name="connsiteX2" fmla="*/ 1625600 w 2044700"/>
              <a:gd name="connsiteY2" fmla="*/ 51253 h 1308553"/>
              <a:gd name="connsiteX3" fmla="*/ 2044700 w 2044700"/>
              <a:gd name="connsiteY3" fmla="*/ 13153 h 130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4700" h="1308553">
                <a:moveTo>
                  <a:pt x="0" y="1308553"/>
                </a:moveTo>
                <a:cubicBezTo>
                  <a:pt x="124883" y="1038678"/>
                  <a:pt x="249767" y="768803"/>
                  <a:pt x="520700" y="559253"/>
                </a:cubicBezTo>
                <a:cubicBezTo>
                  <a:pt x="791633" y="349703"/>
                  <a:pt x="1371600" y="142270"/>
                  <a:pt x="1625600" y="51253"/>
                </a:cubicBezTo>
                <a:cubicBezTo>
                  <a:pt x="1879600" y="-39764"/>
                  <a:pt x="1974850" y="19503"/>
                  <a:pt x="2044700" y="13153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596658" y="5943600"/>
            <a:ext cx="77091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209800" y="6146799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’61</a:t>
            </a:r>
            <a:endParaRPr lang="en-US" sz="2400" dirty="0"/>
          </a:p>
        </p:txBody>
      </p:sp>
      <p:sp>
        <p:nvSpPr>
          <p:cNvPr id="26" name="Rectangle 25"/>
          <p:cNvSpPr/>
          <p:nvPr/>
        </p:nvSpPr>
        <p:spPr>
          <a:xfrm>
            <a:off x="5933192" y="6096000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’64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3402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914400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ข้อเสนอแนะแนวทางการปรับปรุงคุณภาพแผนฯ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685800" y="3048000"/>
            <a:ext cx="8000999" cy="2308324"/>
          </a:xfrm>
          <a:prstGeom prst="rect">
            <a:avLst/>
          </a:prstGeom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/>
              <a:t>ขั้นตอนการจัดทำแผนพัฒนาจังหวัดและกลุ่มจังหวัด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หลักการ </a:t>
            </a:r>
            <a:r>
              <a:rPr lang="en-US" sz="2400" b="1" dirty="0" smtClean="0"/>
              <a:t>(Good Strategy, Positioning, </a:t>
            </a:r>
            <a:r>
              <a:rPr lang="th-TH" sz="2400" b="1" dirty="0" smtClean="0"/>
              <a:t>และ </a:t>
            </a:r>
            <a:r>
              <a:rPr lang="en-US" sz="2400" b="1" dirty="0" smtClean="0"/>
              <a:t>Simple Rules)</a:t>
            </a:r>
            <a:endParaRPr lang="th-TH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นโยบาย </a:t>
            </a:r>
            <a:r>
              <a:rPr lang="en-US" sz="2400" b="1" dirty="0" smtClean="0"/>
              <a:t>(</a:t>
            </a:r>
            <a:r>
              <a:rPr lang="th-TH" sz="2400" b="1" dirty="0" smtClean="0"/>
              <a:t>แผนฯ </a:t>
            </a:r>
            <a:r>
              <a:rPr lang="en-US" sz="2400" b="1" dirty="0" smtClean="0"/>
              <a:t>20 </a:t>
            </a:r>
            <a:r>
              <a:rPr lang="th-TH" sz="2400" b="1" dirty="0" smtClean="0"/>
              <a:t>ปี</a:t>
            </a:r>
            <a:r>
              <a:rPr lang="en-US" sz="2400" b="1" dirty="0" smtClean="0"/>
              <a:t>, Thailand 4.0, </a:t>
            </a:r>
            <a:r>
              <a:rPr lang="th-TH" sz="2400" b="1" dirty="0" smtClean="0"/>
              <a:t>แผนฯชาติฉบับ </a:t>
            </a:r>
            <a:r>
              <a:rPr lang="en-US" sz="2400" b="1" dirty="0" smtClean="0"/>
              <a:t>11 &amp; 12, </a:t>
            </a:r>
            <a:r>
              <a:rPr lang="th-TH" sz="2400" b="1" dirty="0" smtClean="0"/>
              <a:t>แผนฯภาค</a:t>
            </a:r>
            <a:r>
              <a:rPr lang="en-US" sz="2400" b="1" dirty="0" smtClean="0"/>
              <a:t>)</a:t>
            </a:r>
            <a:r>
              <a:rPr lang="th-TH" sz="2400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b="1" dirty="0" smtClean="0"/>
              <a:t>ข้อมูลเพิ่มเติม</a:t>
            </a:r>
            <a:r>
              <a:rPr lang="en-US" sz="2400" b="1" dirty="0" smtClean="0"/>
              <a:t> (World Bank-Global Demand</a:t>
            </a:r>
            <a:r>
              <a:rPr lang="th-TH" sz="2400" b="1" dirty="0"/>
              <a:t> </a:t>
            </a:r>
            <a:r>
              <a:rPr lang="th-TH" sz="2400" b="1" dirty="0" smtClean="0"/>
              <a:t>และ</a:t>
            </a:r>
            <a:r>
              <a:rPr lang="en-US" sz="2400" b="1" dirty="0" smtClean="0"/>
              <a:t> Global Trend,</a:t>
            </a:r>
            <a:r>
              <a:rPr lang="th-TH" sz="2400" b="1" dirty="0" smtClean="0"/>
              <a:t> </a:t>
            </a:r>
            <a:r>
              <a:rPr lang="en-US" sz="2400" b="1" dirty="0" smtClean="0"/>
              <a:t>National &amp; Local Demand </a:t>
            </a:r>
            <a:r>
              <a:rPr lang="th-TH" sz="2400" b="1" dirty="0" smtClean="0"/>
              <a:t>ข้อมูล สศช</a:t>
            </a:r>
            <a:r>
              <a:rPr lang="en-US" sz="2400" b="1" dirty="0" smtClean="0"/>
              <a:t>, </a:t>
            </a:r>
            <a:r>
              <a:rPr lang="th-TH" sz="2400" b="1" dirty="0" smtClean="0"/>
              <a:t>ข้อมูล สปมท</a:t>
            </a:r>
            <a:r>
              <a:rPr lang="en-US" sz="2400" b="1" dirty="0" smtClean="0"/>
              <a:t>, </a:t>
            </a:r>
            <a:r>
              <a:rPr lang="th-TH" sz="2400" b="1" dirty="0" smtClean="0"/>
              <a:t>และ ข้อมูลจากพื้นที่)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85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189" y="1752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ในอดีตที่ผ่านมา จว พระนครศรีอยุธยา ทำอะไรได้ดี</a:t>
            </a:r>
            <a:r>
              <a:rPr lang="en-US" b="1" dirty="0" smtClean="0"/>
              <a:t>/</a:t>
            </a:r>
            <a:r>
              <a:rPr lang="th-TH" b="1" dirty="0" smtClean="0"/>
              <a:t>ไม่ดี 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69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09600" y="2971800"/>
            <a:ext cx="8042779" cy="230832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none" rtlCol="0">
            <a:spAutoFit/>
          </a:bodyPr>
          <a:lstStyle/>
          <a:p>
            <a:pPr marL="292100" indent="-292100">
              <a:buFont typeface="Arial" panose="020B0604020202020204" pitchFamily="34" charset="0"/>
              <a:buChar char="•"/>
            </a:pPr>
            <a:r>
              <a:rPr lang="en-US" sz="2400" dirty="0" smtClean="0"/>
              <a:t>“</a:t>
            </a:r>
            <a:r>
              <a:rPr lang="th-TH" sz="2400" dirty="0" smtClean="0"/>
              <a:t>ทำได้ดี</a:t>
            </a:r>
            <a:r>
              <a:rPr lang="en-US" sz="2400" dirty="0" smtClean="0"/>
              <a:t>”/ “</a:t>
            </a:r>
            <a:r>
              <a:rPr lang="th-TH" sz="2400" dirty="0" smtClean="0"/>
              <a:t>มีปัญหาน้อย</a:t>
            </a:r>
            <a:r>
              <a:rPr lang="en-US" sz="2400" dirty="0" smtClean="0"/>
              <a:t>” </a:t>
            </a:r>
            <a:r>
              <a:rPr lang="th-TH" sz="2400" dirty="0" smtClean="0"/>
              <a:t>หมายความว่า </a:t>
            </a:r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มีอันดับอยู่ในระดับ </a:t>
            </a:r>
            <a:r>
              <a:rPr lang="en-US" sz="2400" dirty="0" smtClean="0"/>
              <a:t>Top 20%</a:t>
            </a:r>
            <a:r>
              <a:rPr lang="th-TH" sz="2400" dirty="0" smtClean="0"/>
              <a:t> </a:t>
            </a:r>
            <a:r>
              <a:rPr lang="en-US" sz="2400" dirty="0" smtClean="0"/>
              <a:t>(Ranking 1-15)</a:t>
            </a:r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มีระดับของ </a:t>
            </a:r>
            <a:r>
              <a:rPr lang="en-US" sz="2400" dirty="0" smtClean="0"/>
              <a:t>Performance </a:t>
            </a:r>
            <a:r>
              <a:rPr lang="th-TH" sz="2400" dirty="0" smtClean="0"/>
              <a:t>ในมิติต่างๆอยู่ในระดับที่พัฒนาขึ้นเมื่อเทียบกับอดีต</a:t>
            </a:r>
            <a:endParaRPr lang="en-US" sz="2400" dirty="0" smtClean="0"/>
          </a:p>
          <a:p>
            <a:pPr marL="292100" indent="-292100">
              <a:buFont typeface="Arial" panose="020B0604020202020204" pitchFamily="34" charset="0"/>
              <a:buChar char="•"/>
            </a:pPr>
            <a:r>
              <a:rPr lang="en-US" sz="2400" dirty="0" smtClean="0"/>
              <a:t>“</a:t>
            </a:r>
            <a:r>
              <a:rPr lang="th-TH" sz="2400" dirty="0"/>
              <a:t>ทำ</a:t>
            </a:r>
            <a:r>
              <a:rPr lang="th-TH" sz="2400" dirty="0" smtClean="0"/>
              <a:t>ได้ไม่ดี</a:t>
            </a:r>
            <a:r>
              <a:rPr lang="en-US" sz="2400" dirty="0" smtClean="0"/>
              <a:t>”/</a:t>
            </a:r>
            <a:r>
              <a:rPr lang="th-TH" sz="2400" dirty="0" smtClean="0"/>
              <a:t> </a:t>
            </a:r>
            <a:r>
              <a:rPr lang="en-US" sz="2400" dirty="0" smtClean="0"/>
              <a:t>“</a:t>
            </a:r>
            <a:r>
              <a:rPr lang="th-TH" sz="2400" dirty="0" smtClean="0"/>
              <a:t>มีปัญหา</a:t>
            </a:r>
            <a:r>
              <a:rPr lang="en-US" sz="2400" dirty="0" smtClean="0"/>
              <a:t>” </a:t>
            </a:r>
            <a:r>
              <a:rPr lang="th-TH" sz="2400" dirty="0"/>
              <a:t>หมายความว่า </a:t>
            </a:r>
            <a:endParaRPr lang="th-TH" sz="2400" dirty="0" smtClean="0"/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</a:t>
            </a:r>
            <a:r>
              <a:rPr lang="th-TH" sz="2400" dirty="0"/>
              <a:t>อันดับอยู่ในระดับ </a:t>
            </a:r>
            <a:r>
              <a:rPr lang="en-US" sz="2400" dirty="0" smtClean="0"/>
              <a:t>Bottom 40</a:t>
            </a:r>
            <a:r>
              <a:rPr lang="en-US" sz="2400" dirty="0"/>
              <a:t>%</a:t>
            </a:r>
            <a:r>
              <a:rPr lang="th-TH" sz="2400" dirty="0"/>
              <a:t> </a:t>
            </a:r>
            <a:r>
              <a:rPr lang="en-US" sz="2400" dirty="0" smtClean="0"/>
              <a:t>(Ranking 46-76)</a:t>
            </a:r>
            <a:endParaRPr lang="th-TH" sz="2400" dirty="0" smtClean="0"/>
          </a:p>
          <a:p>
            <a:pPr marL="749300" lvl="1" indent="-292100">
              <a:buFont typeface="Arial" panose="020B0604020202020204" pitchFamily="34" charset="0"/>
              <a:buChar char="•"/>
            </a:pPr>
            <a:r>
              <a:rPr lang="th-TH" sz="2400" dirty="0" smtClean="0"/>
              <a:t>มี</a:t>
            </a:r>
            <a:r>
              <a:rPr lang="th-TH" sz="2400" dirty="0"/>
              <a:t>ระดับของ </a:t>
            </a:r>
            <a:r>
              <a:rPr lang="en-US" sz="2400" dirty="0"/>
              <a:t>Performance </a:t>
            </a:r>
            <a:r>
              <a:rPr lang="th-TH" sz="2400" dirty="0"/>
              <a:t>ในมิติต่างๆอยู่ในระดับ</a:t>
            </a:r>
            <a:r>
              <a:rPr lang="th-TH" sz="2400" dirty="0" smtClean="0"/>
              <a:t>ที่ไม่พัฒนาขึ้นเมื่อเทียบกับอดีต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260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ข้อมูลที่บ่งบอกว่า จว</a:t>
            </a:r>
            <a:r>
              <a:rPr lang="en-US" b="1" dirty="0" smtClean="0"/>
              <a:t> </a:t>
            </a:r>
            <a:r>
              <a:rPr lang="th-TH" b="1" dirty="0" smtClean="0"/>
              <a:t>มีปัญหาน้อย</a:t>
            </a:r>
            <a:r>
              <a:rPr lang="en-US" b="1" dirty="0"/>
              <a:t> </a:t>
            </a:r>
            <a:r>
              <a:rPr lang="en-US" b="1" dirty="0" smtClean="0"/>
              <a:t>VS </a:t>
            </a:r>
            <a:r>
              <a:rPr lang="th-TH" b="1" dirty="0" smtClean="0"/>
              <a:t>มาก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70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58" y="1866900"/>
            <a:ext cx="3834396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458" y="1220569"/>
            <a:ext cx="3605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มีปัญหาน้อย ดูได้จาก</a:t>
            </a:r>
            <a:r>
              <a:rPr lang="en-US" dirty="0" smtClean="0"/>
              <a:t> </a:t>
            </a:r>
            <a:endParaRPr lang="th-TH" dirty="0" smtClean="0"/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/>
              <a:t>Top 20%</a:t>
            </a:r>
            <a:r>
              <a:rPr lang="th-TH" dirty="0"/>
              <a:t> </a:t>
            </a:r>
            <a:r>
              <a:rPr lang="en-US" dirty="0"/>
              <a:t>(Ranking 1-15)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495801" y="1104900"/>
            <a:ext cx="0" cy="5410200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610100" y="1220569"/>
            <a:ext cx="4088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มีปัญหามาก ดูได้จาก</a:t>
            </a:r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 smtClean="0"/>
              <a:t>Bottom 40</a:t>
            </a:r>
            <a:r>
              <a:rPr lang="en-US" dirty="0"/>
              <a:t>%</a:t>
            </a:r>
            <a:r>
              <a:rPr lang="th-TH" dirty="0"/>
              <a:t> </a:t>
            </a:r>
            <a:r>
              <a:rPr lang="en-US" dirty="0"/>
              <a:t>(Ranking </a:t>
            </a:r>
            <a:r>
              <a:rPr lang="en-US" dirty="0" smtClean="0"/>
              <a:t>46-76)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66900"/>
            <a:ext cx="3429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21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ข้อมูลที่บ่งบอกว่า </a:t>
            </a:r>
            <a:r>
              <a:rPr lang="th-TH" b="1" dirty="0"/>
              <a:t>จว</a:t>
            </a:r>
            <a:r>
              <a:rPr lang="en-US" b="1" dirty="0"/>
              <a:t> </a:t>
            </a:r>
            <a:r>
              <a:rPr lang="th-TH" b="1" dirty="0"/>
              <a:t>มีปัญหา</a:t>
            </a:r>
            <a:r>
              <a:rPr lang="th-TH" b="1" dirty="0" smtClean="0"/>
              <a:t>น้อย (กว่าที่อื่น)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2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7562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ข้อมูลบ่งบอกว่า จว</a:t>
            </a:r>
            <a:r>
              <a:rPr lang="en-US" b="1" dirty="0" smtClean="0"/>
              <a:t> </a:t>
            </a:r>
            <a:r>
              <a:rPr lang="th-TH" b="1" dirty="0" smtClean="0"/>
              <a:t>มีปัญหาน้อย</a:t>
            </a:r>
            <a:r>
              <a:rPr lang="th-TH" b="1" dirty="0"/>
              <a:t> </a:t>
            </a:r>
            <a:r>
              <a:rPr lang="th-TH" b="1" dirty="0" smtClean="0"/>
              <a:t>(กว่าที่อื่น)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72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10" y="1828800"/>
            <a:ext cx="3238243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458" y="1220569"/>
            <a:ext cx="3605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มีปัญหาน้อย ดูได้จาก</a:t>
            </a:r>
            <a:r>
              <a:rPr lang="en-US" dirty="0" smtClean="0"/>
              <a:t> </a:t>
            </a:r>
            <a:endParaRPr lang="th-TH" dirty="0" smtClean="0"/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/>
              <a:t>Top 20%</a:t>
            </a:r>
            <a:r>
              <a:rPr lang="th-TH" dirty="0"/>
              <a:t> </a:t>
            </a:r>
            <a:r>
              <a:rPr lang="en-US" dirty="0"/>
              <a:t>(Ranking 1-15)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140201" y="1092200"/>
            <a:ext cx="0" cy="5410200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900" y="888308"/>
            <a:ext cx="4038600" cy="40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010" y="1263234"/>
            <a:ext cx="3902412" cy="399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643" y="1674146"/>
            <a:ext cx="3799379" cy="30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796" y="1902376"/>
            <a:ext cx="3765152" cy="39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862" y="2297388"/>
            <a:ext cx="3902055" cy="1272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436" y="3513732"/>
            <a:ext cx="3886463" cy="3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010" y="3848813"/>
            <a:ext cx="3909547" cy="30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9" y="4137632"/>
            <a:ext cx="3931563" cy="511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46" y="5460155"/>
            <a:ext cx="3416102" cy="32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056" y="5787457"/>
            <a:ext cx="2659159" cy="18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04" y="6033335"/>
            <a:ext cx="3955129" cy="33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620" y="4649339"/>
            <a:ext cx="35512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076376"/>
            <a:ext cx="228242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98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81000" y="284309"/>
            <a:ext cx="8229600" cy="636579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ข้อมูลนี้บอกว่าอะไร? </a:t>
            </a:r>
            <a:r>
              <a:rPr lang="th-TH" sz="2700" dirty="0" smtClean="0"/>
              <a:t>จว </a:t>
            </a:r>
            <a:r>
              <a:rPr lang="th-TH" sz="2700" dirty="0"/>
              <a:t>พระนครศรีอยุธยา มีสิ่ง</a:t>
            </a:r>
            <a:r>
              <a:rPr lang="th-TH" sz="2700" dirty="0" smtClean="0"/>
              <a:t>ที่</a:t>
            </a:r>
            <a:r>
              <a:rPr lang="en-US" sz="2700" dirty="0" smtClean="0"/>
              <a:t> “</a:t>
            </a:r>
            <a:r>
              <a:rPr lang="th-TH" sz="2700" dirty="0" smtClean="0"/>
              <a:t>ดีกว่า </a:t>
            </a:r>
            <a:r>
              <a:rPr lang="th-TH" sz="2700" dirty="0"/>
              <a:t>จว </a:t>
            </a:r>
            <a:r>
              <a:rPr lang="th-TH" sz="2700" dirty="0" smtClean="0"/>
              <a:t>อื่นๆ</a:t>
            </a:r>
            <a:r>
              <a:rPr lang="en-US" sz="2700" dirty="0" smtClean="0"/>
              <a:t>”</a:t>
            </a:r>
            <a:r>
              <a:rPr lang="th-TH" sz="2700" dirty="0" smtClean="0"/>
              <a:t> </a:t>
            </a:r>
            <a:r>
              <a:rPr lang="th-TH" sz="2700" dirty="0"/>
              <a:t>ซึ่งดูได้จาก</a:t>
            </a:r>
            <a:r>
              <a:rPr lang="en-US" sz="2700" dirty="0"/>
              <a:t>:</a:t>
            </a:r>
            <a:endParaRPr lang="en-US" sz="27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174800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73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267201" y="920889"/>
            <a:ext cx="4571999" cy="563231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ไม่ค่อยมีความเลื่อมล้ำด้านรายได้มากนัก และ มีโอกาสได้เห็นผู้บริหารที่เป็นสุภาพสตรี ค่อนข้างมาก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คนสูงอายุอยู่ที่นี่กันเยอะ และเป็นที่ที่คนได้รับการศึกษาได้ครบตามมาตรฐาน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มีการ </a:t>
            </a:r>
            <a:r>
              <a:rPr lang="en-US" sz="2000" dirty="0" smtClean="0"/>
              <a:t>“</a:t>
            </a:r>
            <a:r>
              <a:rPr lang="th-TH" sz="2000" dirty="0" smtClean="0"/>
              <a:t>ดื่มแอลกอฮอล์และสูบบุหรี่</a:t>
            </a:r>
            <a:r>
              <a:rPr lang="en-US" sz="2000" dirty="0" smtClean="0"/>
              <a:t>”</a:t>
            </a:r>
            <a:r>
              <a:rPr lang="th-TH" sz="2000" dirty="0" smtClean="0"/>
              <a:t>น้อยกว่าที่อื่นๆ</a:t>
            </a:r>
            <a:r>
              <a:rPr lang="en-US" sz="2000" dirty="0" smtClean="0"/>
              <a:t> “</a:t>
            </a:r>
            <a:r>
              <a:rPr lang="th-TH" sz="2000" dirty="0" smtClean="0"/>
              <a:t>มีการบริโภคอาหารที่ถูกสุขลักษณะ ปลอดภัย และ ได้มาตรฐาน</a:t>
            </a:r>
            <a:r>
              <a:rPr lang="en-US" sz="2000" dirty="0" smtClean="0"/>
              <a:t>”</a:t>
            </a:r>
            <a:r>
              <a:rPr lang="th-TH" sz="2000" dirty="0" smtClean="0"/>
              <a:t> และ </a:t>
            </a:r>
            <a:r>
              <a:rPr lang="en-US" sz="2000" dirty="0" smtClean="0"/>
              <a:t>“</a:t>
            </a:r>
            <a:r>
              <a:rPr lang="th-TH" sz="2000" dirty="0" smtClean="0"/>
              <a:t>รู้ที่จะบรรเทาอาการเจ็บป่วยของตัวเอง</a:t>
            </a:r>
            <a:r>
              <a:rPr lang="en-US" sz="2000" dirty="0" smtClean="0"/>
              <a:t>” </a:t>
            </a:r>
            <a:r>
              <a:rPr lang="th-TH" sz="2000" dirty="0" smtClean="0"/>
              <a:t>ได้ดีกว่าที่อื่น</a:t>
            </a:r>
            <a:endParaRPr lang="en-US" sz="2000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อีกทั้งรายได้เฉลี่ยของครัวเรือนเกษตรกรก็มีสูง และ การกู้เงินในระบบ</a:t>
            </a:r>
            <a:r>
              <a:rPr lang="en-US" sz="2000" dirty="0" smtClean="0"/>
              <a:t> “</a:t>
            </a:r>
            <a:r>
              <a:rPr lang="th-TH" sz="2000" dirty="0" smtClean="0"/>
              <a:t>เทียบตามสัดส่วนของรายได้</a:t>
            </a:r>
            <a:r>
              <a:rPr lang="en-US" sz="2000" dirty="0" smtClean="0"/>
              <a:t>”</a:t>
            </a:r>
            <a:r>
              <a:rPr lang="th-TH" sz="2000" dirty="0" smtClean="0"/>
              <a:t> ก็น้อยกว่าที่อื่น</a:t>
            </a:r>
            <a:endParaRPr lang="en-US" sz="2000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ครัวเรือนและหมู่บ้านมีน้ำใช้เพียงพอและมีพื้นที่ชลประทานที่มากกว่า จว 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/>
              <a:t>มีการเติบโตทางอุตสาหกรรมสูงและภาคอุตสาหกรรมเป็นปัจจัยหลักของสภาพเศรษฐกิจ ดังนั้นการใช้พลังงานจึงมีสูงแต่ก็สามารถใช้พลังงานทดแทนได้ดีกว่าที่</a:t>
            </a:r>
            <a:r>
              <a:rPr lang="th-TH" sz="2000" dirty="0" smtClean="0"/>
              <a:t>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ประชากรผู้ประสบอุทกภัย และความเสียหายจากภัยธรรมชาติมีน้อยกว่าที่อื่นๆ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sz="2000" dirty="0" smtClean="0"/>
              <a:t>คุณภาพอากาศอยู่ในระดับดีและมีการบริหารจัดการและควบคุมการปล่อยก๊าซเรือนกระจกได้ดีกว่าที่อื่นๆ</a:t>
            </a:r>
            <a:endParaRPr lang="en-US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920888"/>
            <a:ext cx="3781426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53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rmAutofit/>
          </a:bodyPr>
          <a:lstStyle/>
          <a:p>
            <a:r>
              <a:rPr lang="th-TH" b="1" dirty="0" smtClean="0"/>
              <a:t>ข้อมูลที่บ่งบอกว่า </a:t>
            </a:r>
            <a:r>
              <a:rPr lang="th-TH" b="1" dirty="0"/>
              <a:t>จว</a:t>
            </a:r>
            <a:r>
              <a:rPr lang="en-US" b="1" dirty="0"/>
              <a:t> </a:t>
            </a:r>
            <a:r>
              <a:rPr lang="th-TH" b="1" dirty="0"/>
              <a:t>มี</a:t>
            </a:r>
            <a:r>
              <a:rPr lang="th-TH" b="1" dirty="0" smtClean="0"/>
              <a:t>ปัญหามาก (กว่าที่อื่น)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0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07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ข้อมูลบ่งบอกว่า จว</a:t>
            </a:r>
            <a:r>
              <a:rPr lang="en-US" b="1" dirty="0" smtClean="0"/>
              <a:t> </a:t>
            </a:r>
            <a:r>
              <a:rPr lang="th-TH" b="1" dirty="0" smtClean="0"/>
              <a:t>มีปัญหามาก (กว่าที่อื่น)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75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4140202" y="1012011"/>
            <a:ext cx="0" cy="5410200"/>
          </a:xfrm>
          <a:prstGeom prst="line">
            <a:avLst/>
          </a:prstGeom>
          <a:ln w="762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38626" y="1179355"/>
            <a:ext cx="4088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/>
              <a:t>มีปัญหามาก (กว่าที่อื่น) ดูได้จาก</a:t>
            </a:r>
          </a:p>
          <a:p>
            <a:pPr algn="ctr"/>
            <a:r>
              <a:rPr lang="th-TH" dirty="0" smtClean="0"/>
              <a:t>มี</a:t>
            </a:r>
            <a:r>
              <a:rPr lang="th-TH" dirty="0"/>
              <a:t>อันดับอยู่ในระดับ </a:t>
            </a:r>
            <a:r>
              <a:rPr lang="en-US" dirty="0" smtClean="0"/>
              <a:t>Bottom 40</a:t>
            </a:r>
            <a:r>
              <a:rPr lang="en-US" dirty="0"/>
              <a:t>%</a:t>
            </a:r>
            <a:r>
              <a:rPr lang="th-TH" dirty="0"/>
              <a:t> </a:t>
            </a:r>
            <a:r>
              <a:rPr lang="en-US" dirty="0"/>
              <a:t>(Ranking </a:t>
            </a:r>
            <a:r>
              <a:rPr lang="en-US" dirty="0" smtClean="0"/>
              <a:t>46-76)</a:t>
            </a:r>
            <a:endParaRPr lang="en-US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92299"/>
            <a:ext cx="3429000" cy="452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38201"/>
            <a:ext cx="1371600" cy="31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299" y="1177218"/>
            <a:ext cx="4495800" cy="499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99" y="1701800"/>
            <a:ext cx="3429000" cy="41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98" y="2100010"/>
            <a:ext cx="3429001" cy="28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838200"/>
            <a:ext cx="3124200" cy="34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98" y="2429061"/>
            <a:ext cx="2247900" cy="293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8" y="2699690"/>
            <a:ext cx="4495802" cy="29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8" y="3021294"/>
            <a:ext cx="4495802" cy="510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598" y="3531905"/>
            <a:ext cx="4457702" cy="45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8" y="4013197"/>
            <a:ext cx="4483102" cy="84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4872119"/>
            <a:ext cx="4445000" cy="94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898" y="4872119"/>
            <a:ext cx="2446337" cy="25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8" y="5816921"/>
            <a:ext cx="214630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8" y="6225229"/>
            <a:ext cx="2133601" cy="253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5833351"/>
            <a:ext cx="2349501" cy="23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399" y="6067526"/>
            <a:ext cx="2247901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75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36579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ข้อมูลนี้บอกว่าอะไร? </a:t>
            </a:r>
            <a:r>
              <a:rPr lang="th-TH" sz="2700" dirty="0" smtClean="0"/>
              <a:t>จว </a:t>
            </a:r>
            <a:r>
              <a:rPr lang="th-TH" sz="2700" dirty="0"/>
              <a:t>พระนครศรีอยุธยา มีสิ่ง</a:t>
            </a:r>
            <a:r>
              <a:rPr lang="th-TH" sz="2700" dirty="0" smtClean="0"/>
              <a:t>ที่</a:t>
            </a:r>
            <a:r>
              <a:rPr lang="en-US" sz="2700" dirty="0" smtClean="0"/>
              <a:t> “</a:t>
            </a:r>
            <a:r>
              <a:rPr lang="th-TH" sz="2700" dirty="0" smtClean="0"/>
              <a:t>ด้อยกว่า </a:t>
            </a:r>
            <a:r>
              <a:rPr lang="th-TH" sz="2700" dirty="0"/>
              <a:t>จว </a:t>
            </a:r>
            <a:r>
              <a:rPr lang="th-TH" sz="2700" dirty="0" smtClean="0"/>
              <a:t>อื่นๆ</a:t>
            </a:r>
            <a:r>
              <a:rPr lang="en-US" sz="2700" dirty="0" smtClean="0"/>
              <a:t>”</a:t>
            </a:r>
            <a:r>
              <a:rPr lang="th-TH" sz="2700" dirty="0" smtClean="0"/>
              <a:t> </a:t>
            </a:r>
            <a:r>
              <a:rPr lang="th-TH" sz="2700" dirty="0"/>
              <a:t>ซึ่งดูได้จาก</a:t>
            </a:r>
            <a:r>
              <a:rPr lang="en-US" sz="2700" dirty="0"/>
              <a:t>:</a:t>
            </a:r>
            <a:endParaRPr lang="en-US" sz="27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174800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76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838200"/>
            <a:ext cx="4902200" cy="5632311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คนสูงอายุอยู่ที่นี่กันเยอะก็จริง แต่มีโอกาสถูกทอดทิ้งได้สูง และมีการต้องพึ่งพิงสวัสดิการภาครัฐอยู่มากกว่าที่อื่นๆ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มีปัญหาทางสังคมและทางอาชญากรรมสูงและถูกตามจับได้ยาก มี </a:t>
            </a:r>
            <a:r>
              <a:rPr lang="en-US" dirty="0" smtClean="0"/>
              <a:t>“</a:t>
            </a:r>
            <a:r>
              <a:rPr lang="th-TH" dirty="0" smtClean="0"/>
              <a:t>แม่วัยใส</a:t>
            </a:r>
            <a:r>
              <a:rPr lang="en-US" dirty="0" smtClean="0"/>
              <a:t>” </a:t>
            </a:r>
            <a:r>
              <a:rPr lang="th-TH" dirty="0" smtClean="0"/>
              <a:t>สูง และ มีเด็กที่อยู่ในการคุมประพฤติสูงกว่าที่อื่นๆ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คนที่ป่วยทางสุขภาพจิตมีมากและเป็นไปได้ที่การกระจายของคนพิการที่ไปสู่สถานศึกษาต่างๆมีน้อยกว่าที่อื่น (แต่ ก็เป็นไปได้อีกเช่นกันที่คนพิการที่นี่อาจมีน้อยกว่าที่อื่นๆ)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มีการเก็บองค์ความรู้และภูมิปัญญาท้องถิ่น และมีศูนย์เรียนรู้ชุมชนต่อจำนวนหมู่บ้านน้อยกว่าที่อื่นๆ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คนที่นี่ออกกำลังกายกันน้อย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มีศูนย์พัฒนาเด็กเล็กต่อจำนวนหมู่บ้านน้อยกว่าที่อื่นๆ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เป็น จว ที่มีภาคอุตสาหกรรม เป็นตัวหลักในการขับเคลื่อนเศรษฐกิจ</a:t>
            </a:r>
            <a:r>
              <a:rPr lang="en-US" dirty="0" smtClean="0"/>
              <a:t> </a:t>
            </a:r>
            <a:r>
              <a:rPr lang="th-TH" dirty="0" smtClean="0"/>
              <a:t>แต่ผลิตภาพแรงงานก็ยังมีน้อยเมื่อเทียบตามอัตราส่วน </a:t>
            </a:r>
            <a:endParaRPr lang="en-US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ด้วยความที่มีภาคอุตสาหกรรมเป็นตัวหลักในการขับเคลื่อน จึงทำให้ภาคการผลิตด้านอื่นๆมีบทบาทน้อยกว่ามาก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ผลผลิตสินค้าเกษตรสำคัญต่อไร่มีน้อยเละอัตราการเพิ่มก็มีน้อย</a:t>
            </a:r>
            <a:endParaRPr lang="en-US" dirty="0" smtClean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ถึงแม้ว่า จว จะมีแหล่งชลประทานที่เยอะกว่าที่อื่นๆ แต่คุณภาพของดินยังเป็นปัญหาและปริมาณ </a:t>
            </a:r>
            <a:r>
              <a:rPr lang="en-US" dirty="0" smtClean="0"/>
              <a:t>“</a:t>
            </a:r>
            <a:r>
              <a:rPr lang="th-TH" dirty="0" smtClean="0"/>
              <a:t>ต้นทุน</a:t>
            </a:r>
            <a:r>
              <a:rPr lang="en-US" dirty="0" smtClean="0"/>
              <a:t>” </a:t>
            </a:r>
            <a:r>
              <a:rPr lang="th-TH" dirty="0" smtClean="0"/>
              <a:t>น้ำยังมีน้อย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th-TH" dirty="0" smtClean="0"/>
              <a:t>ปริมาณขยะมูลฝอยมีเพิ่มขึ้นอย่างต่อเนื่องและสัดส่วนของขยะที่ถูกนำกลับมาใช้ใหม่มีน้อยลง เมื่อเทียบกับที่อื่นๆ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3657600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7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438400"/>
            <a:ext cx="8229600" cy="1143000"/>
          </a:xfrm>
        </p:spPr>
        <p:txBody>
          <a:bodyPr/>
          <a:lstStyle/>
          <a:p>
            <a:r>
              <a:rPr lang="th-TH" b="1" dirty="0" smtClean="0"/>
              <a:t>ข้อมูลทั้งหมดบ่งชี้ถึงอะไร?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1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11" y="3810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th-TH" b="1" dirty="0"/>
              <a:t>ข้อมูลทั้งหมด</a:t>
            </a:r>
            <a:r>
              <a:rPr lang="th-TH" b="1" dirty="0" smtClean="0"/>
              <a:t>บ่งชี้ว่าอะไร? </a:t>
            </a:r>
            <a:r>
              <a:rPr lang="en-US" b="1" dirty="0" smtClean="0"/>
              <a:t>(What is the story?)</a:t>
            </a:r>
            <a:endParaRPr lang="en-US" dirty="0"/>
          </a:p>
        </p:txBody>
      </p:sp>
      <p:sp>
        <p:nvSpPr>
          <p:cNvPr id="12" name="Slide Number Placeholder 2"/>
          <p:cNvSpPr txBox="1">
            <a:spLocks/>
          </p:cNvSpPr>
          <p:nvPr/>
        </p:nvSpPr>
        <p:spPr>
          <a:xfrm>
            <a:off x="6617611" y="625286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5611EF-EE6B-423E-9ED5-8869C90F57B0}" type="slidenum">
              <a:rPr lang="en-US" smtClean="0"/>
              <a:pPr/>
              <a:t>78</a:t>
            </a:fld>
            <a:endParaRPr lang="en-US" dirty="0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066800"/>
            <a:ext cx="4800600" cy="3200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599" y="4267202"/>
            <a:ext cx="81416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/>
              <a:t>ทิศทางการไปข้างหน้าของ จว เปรียบได้กับ</a:t>
            </a:r>
            <a:r>
              <a:rPr lang="en-US" sz="2400" dirty="0" smtClean="0"/>
              <a:t>:</a:t>
            </a:r>
            <a:r>
              <a:rPr lang="th-TH" sz="2400" dirty="0" smtClean="0"/>
              <a:t> </a:t>
            </a:r>
            <a:r>
              <a:rPr lang="th-TH" sz="2400" dirty="0"/>
              <a:t>เครื่องจักรที่กำลังเดินไปข้างหน้า</a:t>
            </a:r>
            <a:r>
              <a:rPr lang="en-US" sz="2400" dirty="0" smtClean="0"/>
              <a:t> </a:t>
            </a:r>
            <a:r>
              <a:rPr lang="th-TH" sz="2400" dirty="0" smtClean="0"/>
              <a:t>แต่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dirty="0" smtClean="0"/>
              <a:t>กำลังไปด้วย </a:t>
            </a:r>
            <a:r>
              <a:rPr lang="en-US" sz="2400" dirty="0"/>
              <a:t>“</a:t>
            </a:r>
            <a:r>
              <a:rPr lang="th-TH" sz="2400" dirty="0"/>
              <a:t>ความหนืด</a:t>
            </a:r>
            <a:r>
              <a:rPr lang="en-US" sz="2400" dirty="0" smtClean="0"/>
              <a:t>”</a:t>
            </a:r>
            <a:r>
              <a:rPr lang="th-TH" sz="2400" dirty="0" smtClean="0"/>
              <a:t> และต้องใช้ </a:t>
            </a:r>
            <a:r>
              <a:rPr lang="en-US" sz="2400" dirty="0" smtClean="0"/>
              <a:t>Energy </a:t>
            </a:r>
            <a:r>
              <a:rPr lang="th-TH" sz="2400" dirty="0" smtClean="0"/>
              <a:t>ในการขับเคลื่อนมาก จึงทำให้ผลิตภาพมีไม่มากเท่าที่ควรและไม่คล่องตัวเท่าที่ควรจะเป็น เครื่องจักรหลักในการขับเคลื่อนคือ อุตสาหกรรม </a:t>
            </a:r>
            <a:r>
              <a:rPr lang="en-US" sz="2400" dirty="0" smtClean="0"/>
              <a:t>High Tech </a:t>
            </a:r>
            <a:r>
              <a:rPr lang="th-TH" sz="2400" dirty="0" smtClean="0"/>
              <a:t>ตามด้วย อสังหาริมทรัพย์ ภาคการเกษตร และ ภาคการท่องเที่ยว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400" dirty="0" smtClean="0"/>
              <a:t>พร้อมกันไปกับการขับเคลื่อนด้วยกลจักรทั้ง </a:t>
            </a:r>
            <a:r>
              <a:rPr lang="en-US" sz="2400" dirty="0" smtClean="0"/>
              <a:t>4 </a:t>
            </a:r>
            <a:r>
              <a:rPr lang="th-TH" sz="2400" dirty="0" smtClean="0"/>
              <a:t>จึงส่งผลให้ทีกลจักรอีกตัว เข้ามาเสริมและนั่นคือ ภาคการค้าและการบริการ 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38019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381000"/>
            <a:ext cx="8229600" cy="1020762"/>
          </a:xfrm>
        </p:spPr>
        <p:txBody>
          <a:bodyPr/>
          <a:lstStyle/>
          <a:p>
            <a:r>
              <a:rPr lang="th-TH" b="1" dirty="0"/>
              <a:t>ขั้นตอนการจัดทำแผนพัฒนาจังหวัดและกลุ่มจังหวัด</a:t>
            </a:r>
            <a:endParaRPr lang="en-US" b="1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57200" y="5595461"/>
            <a:ext cx="79248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57200" y="2480191"/>
            <a:ext cx="19050" cy="318283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025973" y="5725120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มิย </a:t>
            </a:r>
            <a:r>
              <a:rPr lang="en-US" dirty="0" smtClean="0"/>
              <a:t>‘59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9773" y="5802868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/>
              <a:t>ม</a:t>
            </a:r>
            <a:r>
              <a:rPr lang="th-TH" dirty="0"/>
              <a:t>ค</a:t>
            </a:r>
            <a:r>
              <a:rPr lang="th-TH" dirty="0" smtClean="0"/>
              <a:t> </a:t>
            </a:r>
            <a:r>
              <a:rPr lang="en-US" dirty="0" smtClean="0"/>
              <a:t>‘59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981200" y="3853279"/>
            <a:ext cx="0" cy="1742182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167973" y="2776061"/>
            <a:ext cx="213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/>
              <a:t>สัมภาษณ์</a:t>
            </a:r>
            <a:r>
              <a:rPr lang="th-TH" sz="1600" dirty="0"/>
              <a:t>ผู้บริหารระดับสูงและผู้มีบทบาทหลักในการตัดสินใจในการขับเคลื่อนแผนแบบบูรณาการในจังหวัดและกลุ่มจังหวัด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329773" y="1556861"/>
            <a:ext cx="1905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/>
              <a:t>เตรียมข้อมูลเพื่อใช้ในการ</a:t>
            </a:r>
            <a:r>
              <a:rPr lang="th-TH" dirty="0" smtClean="0"/>
              <a:t>วิเคราะห์และร</a:t>
            </a:r>
            <a:r>
              <a:rPr lang="th-TH" dirty="0"/>
              <a:t>วางแผนพัฒนาจังหวัด/กลุ่มจังหวัด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324100" y="1848505"/>
            <a:ext cx="3048000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000" dirty="0"/>
              <a:t>ประชุมเชิงปฏิบัติการ </a:t>
            </a:r>
            <a:r>
              <a:rPr lang="th-TH" sz="2000" dirty="0" smtClean="0"/>
              <a:t>(</a:t>
            </a:r>
            <a:r>
              <a:rPr lang="en-US" sz="2000" dirty="0" smtClean="0"/>
              <a:t>Workshop 1</a:t>
            </a:r>
            <a:r>
              <a:rPr lang="th-TH" sz="2000" dirty="0" smtClean="0"/>
              <a:t>)</a:t>
            </a:r>
            <a:r>
              <a:rPr lang="en-US" sz="2000" dirty="0" smtClean="0"/>
              <a:t> </a:t>
            </a:r>
            <a:r>
              <a:rPr lang="th-TH" sz="2000" dirty="0"/>
              <a:t>เพื่อจัดทำแผนพัฒนาจังหวัด/กลุ่ม</a:t>
            </a:r>
            <a:r>
              <a:rPr lang="th-TH" sz="2000" dirty="0" smtClean="0"/>
              <a:t>จังหวัด </a:t>
            </a:r>
            <a:endParaRPr lang="en-US" sz="2000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657600" y="2572524"/>
            <a:ext cx="0" cy="3022937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010150" y="4330213"/>
            <a:ext cx="1" cy="126524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867150" y="3006774"/>
            <a:ext cx="22860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/>
              <a:t>ประชุม</a:t>
            </a:r>
            <a:r>
              <a:rPr lang="th-TH" sz="1600" dirty="0"/>
              <a:t>รับฟังความ</a:t>
            </a:r>
            <a:r>
              <a:rPr lang="th-TH" sz="1600" dirty="0" smtClean="0"/>
              <a:t>คิดเห็น</a:t>
            </a:r>
            <a:r>
              <a:rPr lang="th-TH" sz="1600" dirty="0"/>
              <a:t> </a:t>
            </a:r>
            <a:r>
              <a:rPr lang="th-TH" sz="1600" dirty="0" smtClean="0"/>
              <a:t>ครั้ง</a:t>
            </a:r>
            <a:r>
              <a:rPr lang="th-TH" sz="1600" dirty="0"/>
              <a:t>ที่ </a:t>
            </a:r>
            <a:r>
              <a:rPr lang="th-TH" sz="1600" dirty="0" smtClean="0"/>
              <a:t>2 </a:t>
            </a:r>
            <a:r>
              <a:rPr lang="en-US" sz="1600" dirty="0" smtClean="0"/>
              <a:t>(WORKSHOP 2)</a:t>
            </a:r>
            <a:r>
              <a:rPr lang="th-TH" sz="1600" dirty="0" smtClean="0"/>
              <a:t> </a:t>
            </a:r>
            <a:r>
              <a:rPr lang="th-TH" sz="1600" dirty="0"/>
              <a:t>เพื่อให้ได้ข้อคิดเห็นและข้อเสนอแนะและรับฟังความ</a:t>
            </a:r>
            <a:r>
              <a:rPr lang="th-TH" sz="1600" dirty="0" smtClean="0"/>
              <a:t>คิดเห็น เพื่อ</a:t>
            </a:r>
            <a:r>
              <a:rPr lang="th-TH" sz="1600" dirty="0"/>
              <a:t>นำไปสู่การยกร่าง</a:t>
            </a:r>
            <a:r>
              <a:rPr lang="th-TH" sz="1600" dirty="0" smtClean="0"/>
              <a:t>แผนฯ และ </a:t>
            </a:r>
            <a:r>
              <a:rPr lang="th-TH" sz="1600" u="sng" dirty="0" smtClean="0">
                <a:solidFill>
                  <a:srgbClr val="FF0000"/>
                </a:solidFill>
              </a:rPr>
              <a:t>กำหนดโครงการ</a:t>
            </a:r>
            <a:endParaRPr lang="en-US" sz="1600" u="sng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34075" y="1760398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/>
              <a:t>ยกร่างแผน</a:t>
            </a:r>
            <a:r>
              <a:rPr lang="th-TH" dirty="0" smtClean="0"/>
              <a:t>ฯ </a:t>
            </a:r>
            <a:r>
              <a:rPr lang="th-TH" dirty="0"/>
              <a:t>ที่ได้ถูกปรับแก้ และ</a:t>
            </a:r>
            <a:r>
              <a:rPr lang="th-TH" b="1" u="sng" dirty="0">
                <a:solidFill>
                  <a:srgbClr val="FF0000"/>
                </a:solidFill>
              </a:rPr>
              <a:t>เชื่อมโยงให้เข้ากับโครงการที่ได้ถูกกำหนด</a:t>
            </a:r>
            <a:r>
              <a:rPr lang="th-TH" b="1" u="sng" dirty="0" smtClean="0">
                <a:solidFill>
                  <a:srgbClr val="FF0000"/>
                </a:solidFill>
              </a:rPr>
              <a:t>ขึ้น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dirty="0" smtClean="0"/>
              <a:t>รับ</a:t>
            </a:r>
            <a:r>
              <a:rPr lang="th-TH" dirty="0"/>
              <a:t>ฟังความ</a:t>
            </a:r>
            <a:r>
              <a:rPr lang="th-TH" dirty="0" smtClean="0"/>
              <a:t>คิดเห็นจาก</a:t>
            </a:r>
            <a:r>
              <a:rPr lang="th-TH" dirty="0"/>
              <a:t>ผู้แทนส่วนราชการ ภาคประชาสังคม และภาคประชาชนเพื่อนำไป</a:t>
            </a:r>
            <a:r>
              <a:rPr lang="th-TH" dirty="0" smtClean="0"/>
              <a:t>ปรับปรุง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>
            <a:off x="6781800" y="3668493"/>
            <a:ext cx="0" cy="192696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Rectangle 1028"/>
          <p:cNvSpPr/>
          <p:nvPr/>
        </p:nvSpPr>
        <p:spPr>
          <a:xfrm>
            <a:off x="7391400" y="3730047"/>
            <a:ext cx="1422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/>
              <a:t>นำเสนอแผนพัฒนาจังหวัด</a:t>
            </a:r>
            <a:r>
              <a:rPr lang="th-TH" dirty="0"/>
              <a:t>และกลุ่ม</a:t>
            </a:r>
            <a:r>
              <a:rPr lang="th-TH" dirty="0" smtClean="0"/>
              <a:t>จังหวัด (ปี </a:t>
            </a:r>
            <a:r>
              <a:rPr lang="en-US" dirty="0" smtClean="0"/>
              <a:t>‘61-’64</a:t>
            </a:r>
            <a:r>
              <a:rPr lang="th-TH" dirty="0" smtClean="0"/>
              <a:t>) ฉบับสมบูรณ์ </a:t>
            </a:r>
            <a:endParaRPr lang="en-US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8372475" y="4840068"/>
            <a:ext cx="0" cy="755393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7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 animBg="1"/>
      <p:bldP spid="16" grpId="1" animBg="1"/>
      <p:bldP spid="23" grpId="0"/>
      <p:bldP spid="25" grpId="0"/>
      <p:bldP spid="102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th-TH" b="1" dirty="0"/>
              <a:t>ข้อมูลทั้งหมด</a:t>
            </a:r>
            <a:r>
              <a:rPr lang="th-TH" b="1" dirty="0" smtClean="0"/>
              <a:t>บ่งชี้ว่าอะไร? </a:t>
            </a:r>
            <a:r>
              <a:rPr lang="en-US" b="1" dirty="0" smtClean="0"/>
              <a:t>(What is the story?)</a:t>
            </a:r>
            <a:endParaRPr lang="en-US" dirty="0"/>
          </a:p>
        </p:txBody>
      </p:sp>
      <p:sp>
        <p:nvSpPr>
          <p:cNvPr id="12" name="Slide Number Placeholder 2"/>
          <p:cNvSpPr txBox="1">
            <a:spLocks/>
          </p:cNvSpPr>
          <p:nvPr/>
        </p:nvSpPr>
        <p:spPr>
          <a:xfrm>
            <a:off x="6617611" y="625286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5611EF-EE6B-423E-9ED5-8869C90F57B0}" type="slidenum">
              <a:rPr lang="en-US" smtClean="0"/>
              <a:pPr/>
              <a:t>79</a:t>
            </a:fld>
            <a:endParaRPr lang="en-US" dirty="0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72111"/>
            <a:ext cx="7619999" cy="388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2133600" cy="142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1207">
            <a:off x="3342466" y="2700061"/>
            <a:ext cx="1699591" cy="1220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Curved Down Arrow 41"/>
          <p:cNvSpPr/>
          <p:nvPr/>
        </p:nvSpPr>
        <p:spPr>
          <a:xfrm rot="14833004">
            <a:off x="2567252" y="3205999"/>
            <a:ext cx="952095" cy="533400"/>
          </a:xfrm>
          <a:prstGeom prst="curved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6893" y="4819473"/>
            <a:ext cx="82178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000" dirty="0" smtClean="0"/>
              <a:t>แต่การเดินไปข้างหน้าของเครื่องจักร ส่งผลให้เกิดการเสียดสี สารพิษ และ ตะกอนตกค้าง (สภาพแวดล้อม คือคุณภาพดิน น้ำ และ ขยะ) จึงทำให้เกิดความร้อน (สภาพสังคมที่เสื่อมโทรมลง เช่น คุณแม่วัยใส ปัญหาสุขภาพจิต อาชญากรรม) 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h-TH" sz="2000" dirty="0" smtClean="0"/>
              <a:t>ผลพวงของความร้อน และ สารตกค้างจึงส่งผลให้เกิดแรงฉุดทำให้เครื่องเดินหน้าไปได้ไม่เร็วนัก  โดยแรงฉุดนั้น ประกอบด้วย การที่เกษตรกรเป็นหนี้เพิ่มมากขึ้นมากกว่ารายได้ (ถึงแม้รายได้จะมีมากขึ้นก็ตาม) การที่ผู้สูงอายุต้องพึ่งตนเองมากขึ้นเนื่องจากขาดงานทำ อัตราการพึ่งพิงที่เพิ่มมากขึ้น และ การรักษาสุขภาพที่ลดลง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351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repeatCount="indefinite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 build="allAtOnce" animBg="1"/>
      <p:bldP spid="42" grpId="1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จากผลการวิเคราะห์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th-TH" b="1" dirty="0" smtClean="0"/>
              <a:t>ภาพของการกำหนดแผนยุทธศาสตร์จึงเป็น</a:t>
            </a:r>
            <a:r>
              <a:rPr lang="en-US" b="1" dirty="0" smtClean="0"/>
              <a:t>…..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80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th-TH" b="1" dirty="0"/>
              <a:t>ภาพ</a:t>
            </a:r>
            <a:r>
              <a:rPr lang="th-TH" b="1" dirty="0" smtClean="0"/>
              <a:t>ของแผน</a:t>
            </a:r>
            <a:r>
              <a:rPr lang="th-TH" b="1" dirty="0"/>
              <a:t>ยุทธศาสตร์จึงเป็น</a:t>
            </a:r>
            <a:r>
              <a:rPr lang="en-US" b="1" dirty="0" smtClean="0"/>
              <a:t>….. (1)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81</a:t>
            </a:fld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06500"/>
            <a:ext cx="4876800" cy="313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05200"/>
            <a:ext cx="5181600" cy="288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01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th-TH" b="1" dirty="0"/>
              <a:t>ภาพ</a:t>
            </a:r>
            <a:r>
              <a:rPr lang="th-TH" b="1" dirty="0" smtClean="0"/>
              <a:t>ของแผน</a:t>
            </a:r>
            <a:r>
              <a:rPr lang="th-TH" b="1" dirty="0"/>
              <a:t>ยุทธศาสตร์จึงเป็น</a:t>
            </a:r>
            <a:r>
              <a:rPr lang="en-US" b="1" dirty="0" smtClean="0"/>
              <a:t>….. (2)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82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990600"/>
            <a:ext cx="36576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5292" y="4086759"/>
            <a:ext cx="31917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/>
              <a:t>พัฒนาคุณภาพแหล่งท่องเที่ยวและการบริการ สู่</a:t>
            </a:r>
            <a:r>
              <a:rPr lang="th-TH" sz="2400" dirty="0" smtClean="0"/>
              <a:t>มาตรฐานสากล</a:t>
            </a:r>
            <a:endParaRPr lang="en-US" sz="2400" dirty="0" smtClean="0"/>
          </a:p>
          <a:p>
            <a:pPr algn="ctr"/>
            <a:r>
              <a:rPr lang="th-TH" sz="2400" dirty="0" smtClean="0"/>
              <a:t>(เพิ่มแรงขับเคลื่อน)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738491" y="5287087"/>
            <a:ext cx="23939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dirty="0"/>
              <a:t>พัฒนาเมือง</a:t>
            </a:r>
            <a:r>
              <a:rPr lang="th-TH" sz="2400" dirty="0" smtClean="0"/>
              <a:t>และ</a:t>
            </a:r>
            <a:endParaRPr lang="en-US" sz="2400" dirty="0" smtClean="0"/>
          </a:p>
          <a:p>
            <a:pPr algn="ctr"/>
            <a:r>
              <a:rPr lang="th-TH" sz="2400" dirty="0" smtClean="0"/>
              <a:t>ชุมชน</a:t>
            </a:r>
            <a:r>
              <a:rPr lang="th-TH" sz="2400" dirty="0"/>
              <a:t>ให้น่า</a:t>
            </a:r>
            <a:r>
              <a:rPr lang="th-TH" sz="2400" dirty="0" smtClean="0"/>
              <a:t>อยู่</a:t>
            </a:r>
          </a:p>
          <a:p>
            <a:pPr algn="ctr"/>
            <a:r>
              <a:rPr lang="th-TH" sz="2400" dirty="0" smtClean="0"/>
              <a:t>(ลด </a:t>
            </a:r>
            <a:r>
              <a:rPr lang="en-US" sz="2400" dirty="0" smtClean="0"/>
              <a:t>Heat/</a:t>
            </a:r>
            <a:r>
              <a:rPr lang="th-TH" sz="2400" dirty="0" smtClean="0"/>
              <a:t>ความวุ่นวาย)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286000" y="3657600"/>
            <a:ext cx="6858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276600" y="3924300"/>
            <a:ext cx="685800" cy="14251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889500" y="3863548"/>
            <a:ext cx="520700" cy="1016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338802" y="4791164"/>
            <a:ext cx="2138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/>
              <a:t>พัฒนาภาคการผลิต </a:t>
            </a:r>
            <a:endParaRPr lang="en-US" sz="2400" dirty="0" smtClean="0"/>
          </a:p>
          <a:p>
            <a:pPr algn="ctr"/>
            <a:r>
              <a:rPr lang="th-TH" sz="2400" dirty="0" smtClean="0"/>
              <a:t>ภาค</a:t>
            </a:r>
            <a:r>
              <a:rPr lang="th-TH" sz="2400" dirty="0"/>
              <a:t>การค้าและบริการ </a:t>
            </a:r>
            <a:endParaRPr lang="en-US" sz="2400" dirty="0" smtClean="0"/>
          </a:p>
          <a:p>
            <a:pPr algn="ctr"/>
            <a:r>
              <a:rPr lang="th-TH" sz="2400" dirty="0" smtClean="0"/>
              <a:t>เป็น</a:t>
            </a:r>
            <a:r>
              <a:rPr lang="th-TH" sz="2400" dirty="0"/>
              <a:t>มิตรกับ</a:t>
            </a:r>
            <a:r>
              <a:rPr lang="th-TH" sz="2400" dirty="0" smtClean="0"/>
              <a:t>สิ่งแวดล้อม</a:t>
            </a:r>
          </a:p>
          <a:p>
            <a:pPr algn="ctr"/>
            <a:r>
              <a:rPr lang="th-TH" sz="2400" dirty="0" smtClean="0"/>
              <a:t>(เพิ่มแรงขับเคลื่อน และ ลดสิ่งที่เป็นพิษ)</a:t>
            </a:r>
            <a:endParaRPr lang="en-US" sz="24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5867400" y="3759200"/>
            <a:ext cx="766598" cy="32755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656087" y="3032780"/>
            <a:ext cx="1394934" cy="76944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THEP</a:t>
            </a:r>
            <a:endParaRPr lang="en-US" sz="4400" b="1" dirty="0"/>
          </a:p>
        </p:txBody>
      </p:sp>
      <p:sp>
        <p:nvSpPr>
          <p:cNvPr id="27" name="Rectangle 26"/>
          <p:cNvSpPr/>
          <p:nvPr/>
        </p:nvSpPr>
        <p:spPr>
          <a:xfrm>
            <a:off x="6477000" y="3961594"/>
            <a:ext cx="25040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 smtClean="0">
                <a:solidFill>
                  <a:srgbClr val="FF0000"/>
                </a:solidFill>
              </a:rPr>
              <a:t>เพิ่มศักยภาพในการเข้าถึงและใช้ประโยชน์จากการบริการภาครัฐ และ การพึ่งตนเองของประชาชน</a:t>
            </a:r>
          </a:p>
          <a:p>
            <a:pPr algn="ctr"/>
            <a:r>
              <a:rPr lang="th-TH" sz="2400" dirty="0" smtClean="0">
                <a:solidFill>
                  <a:srgbClr val="FF0000"/>
                </a:solidFill>
              </a:rPr>
              <a:t>(ลดความหนืดในการขับเคลื่อน โดยเอื้อให้ ปชช ช่วยตนเองได้มากขึ้น) 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7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22" grpId="0" animBg="1"/>
      <p:bldP spid="2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15900"/>
            <a:ext cx="2895600" cy="68580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ภาพรวมทั้งหมด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87" y="3962400"/>
            <a:ext cx="3352799" cy="272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55611EF-EE6B-423E-9ED5-8869C90F57B0}" type="slidenum">
              <a:rPr lang="en-US" smtClean="0"/>
              <a:t>83</a:t>
            </a:fld>
            <a:endParaRPr lang="en-US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"/>
            <a:ext cx="56388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Slide Number Placeholder 1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5611EF-EE6B-423E-9ED5-8869C90F57B0}" type="slidenum">
              <a:rPr lang="en-US" smtClean="0"/>
              <a:pPr/>
              <a:t>83</a:t>
            </a:fld>
            <a:endParaRPr lang="en-US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4" y="762000"/>
            <a:ext cx="4714875" cy="232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09800"/>
            <a:ext cx="3352800" cy="205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2604559" y="3439180"/>
            <a:ext cx="988027" cy="523220"/>
          </a:xfrm>
          <a:prstGeom prst="rect">
            <a:avLst/>
          </a:prstGeom>
          <a:solidFill>
            <a:srgbClr val="00B0F0">
              <a:alpha val="41176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TADA</a:t>
            </a:r>
            <a:endParaRPr lang="en-US" sz="2800" b="1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505199" y="2438400"/>
            <a:ext cx="609601" cy="10007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3617986" y="2550180"/>
            <a:ext cx="1106414" cy="889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3617986" y="2494290"/>
            <a:ext cx="1849364" cy="10007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V="1">
            <a:off x="1941586" y="3810000"/>
            <a:ext cx="877814" cy="115827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6" name="TextBox 16395"/>
          <p:cNvSpPr txBox="1"/>
          <p:nvPr/>
        </p:nvSpPr>
        <p:spPr>
          <a:xfrm>
            <a:off x="228600" y="964168"/>
            <a:ext cx="8499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แผนชาติ</a:t>
            </a:r>
            <a:endParaRPr lang="en-US" sz="2000" b="1" u="sng" dirty="0"/>
          </a:p>
        </p:txBody>
      </p:sp>
      <p:sp>
        <p:nvSpPr>
          <p:cNvPr id="88" name="TextBox 87"/>
          <p:cNvSpPr txBox="1"/>
          <p:nvPr/>
        </p:nvSpPr>
        <p:spPr>
          <a:xfrm>
            <a:off x="228600" y="2069068"/>
            <a:ext cx="966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แผนภาคฯ</a:t>
            </a:r>
            <a:endParaRPr lang="en-US" sz="2000" b="1" u="sng" dirty="0"/>
          </a:p>
        </p:txBody>
      </p:sp>
      <p:sp>
        <p:nvSpPr>
          <p:cNvPr id="89" name="TextBox 88"/>
          <p:cNvSpPr txBox="1"/>
          <p:nvPr/>
        </p:nvSpPr>
        <p:spPr>
          <a:xfrm>
            <a:off x="257453" y="3237977"/>
            <a:ext cx="907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 กจว</a:t>
            </a:r>
            <a:endParaRPr lang="en-US" sz="2000" b="1" u="sng" dirty="0"/>
          </a:p>
        </p:txBody>
      </p:sp>
      <p:sp>
        <p:nvSpPr>
          <p:cNvPr id="90" name="TextBox 89"/>
          <p:cNvSpPr txBox="1"/>
          <p:nvPr/>
        </p:nvSpPr>
        <p:spPr>
          <a:xfrm>
            <a:off x="269494" y="4414535"/>
            <a:ext cx="793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u="sng" dirty="0" smtClean="0"/>
              <a:t>แผน จว</a:t>
            </a:r>
            <a:endParaRPr lang="en-US" sz="2000" b="1" u="sng" dirty="0"/>
          </a:p>
        </p:txBody>
      </p:sp>
      <p:sp>
        <p:nvSpPr>
          <p:cNvPr id="16397" name="TextBox 16396"/>
          <p:cNvSpPr txBox="1"/>
          <p:nvPr/>
        </p:nvSpPr>
        <p:spPr>
          <a:xfrm>
            <a:off x="4267200" y="4029815"/>
            <a:ext cx="4196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/>
              <a:t>เทพ</a:t>
            </a:r>
            <a:r>
              <a:rPr lang="en-US" sz="3200" dirty="0" smtClean="0"/>
              <a:t>-</a:t>
            </a:r>
            <a:r>
              <a:rPr lang="th-TH" sz="3200" dirty="0" smtClean="0"/>
              <a:t>ธาดา</a:t>
            </a:r>
            <a:r>
              <a:rPr lang="en-US" sz="3200" dirty="0" smtClean="0"/>
              <a:t>-</a:t>
            </a:r>
            <a:r>
              <a:rPr lang="th-TH" sz="3200" dirty="0" smtClean="0"/>
              <a:t>นำพา</a:t>
            </a:r>
            <a:r>
              <a:rPr lang="en-US" sz="3200" dirty="0" smtClean="0"/>
              <a:t>-</a:t>
            </a:r>
            <a:r>
              <a:rPr lang="th-TH" sz="3200" dirty="0" smtClean="0"/>
              <a:t>ประเทศให้เป็น</a:t>
            </a:r>
            <a:r>
              <a:rPr lang="en-US" sz="3200" dirty="0" smtClean="0"/>
              <a:t>…</a:t>
            </a:r>
            <a:endParaRPr lang="en-US" sz="3200" dirty="0"/>
          </a:p>
        </p:txBody>
      </p:sp>
      <p:pic>
        <p:nvPicPr>
          <p:cNvPr id="163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552836"/>
            <a:ext cx="5714999" cy="77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53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16396" grpId="0"/>
      <p:bldP spid="88" grpId="0"/>
      <p:bldP spid="89" grpId="0"/>
      <p:bldP spid="90" grpId="0"/>
      <p:bldP spid="1639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ข้อเสนอแนะ และ ขั้นตอนต่อไป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โปรดระบุข้อเสนอแนะของท่านต่อแผนฯยุทธศาสตร์ที่ได้เสนอข้างต้น</a:t>
            </a:r>
            <a:endParaRPr lang="th-TH" dirty="0"/>
          </a:p>
          <a:p>
            <a:r>
              <a:rPr lang="th-TH" dirty="0" smtClean="0"/>
              <a:t>ท่านเห็นด้วยกับประโยควิสัยทัศน์หรือไม่? ถ้าไม่ ประโยควิสัยทัศน์ ควรถูกปรับอย่างไร?</a:t>
            </a:r>
            <a:endParaRPr lang="en-US" dirty="0" smtClean="0"/>
          </a:p>
          <a:p>
            <a:endParaRPr lang="th-TH" dirty="0"/>
          </a:p>
          <a:p>
            <a:r>
              <a:rPr lang="th-TH" dirty="0"/>
              <a:t>ท่านเห็นด้วยกับ</a:t>
            </a:r>
            <a:r>
              <a:rPr lang="th-TH" dirty="0" smtClean="0"/>
              <a:t>ประเด็นยุทธศาสตร์หรือไม่</a:t>
            </a:r>
            <a:r>
              <a:rPr lang="th-TH" dirty="0"/>
              <a:t>? ถ้าไม่ </a:t>
            </a:r>
            <a:r>
              <a:rPr lang="th-TH" dirty="0" smtClean="0"/>
              <a:t>ประเด็นยุทธศาสตร์ควร</a:t>
            </a:r>
            <a:r>
              <a:rPr lang="th-TH" dirty="0"/>
              <a:t>ถูกปรับอย่างไร</a:t>
            </a:r>
            <a:r>
              <a:rPr lang="th-TH" dirty="0" smtClean="0"/>
              <a:t>?</a:t>
            </a:r>
            <a:endParaRPr lang="en-US" dirty="0" smtClean="0"/>
          </a:p>
          <a:p>
            <a:endParaRPr lang="th-TH" dirty="0" smtClean="0"/>
          </a:p>
          <a:p>
            <a:r>
              <a:rPr lang="th-TH" dirty="0" smtClean="0"/>
              <a:t>ท่านเห็นด้วยกับ </a:t>
            </a:r>
            <a:r>
              <a:rPr lang="en-US" dirty="0" smtClean="0"/>
              <a:t>Positioning </a:t>
            </a:r>
            <a:r>
              <a:rPr lang="th-TH" dirty="0" smtClean="0"/>
              <a:t>ของ กจว หรือไม่? ถ้าไม่ </a:t>
            </a:r>
            <a:r>
              <a:rPr lang="en-US" dirty="0" smtClean="0"/>
              <a:t>Positioning </a:t>
            </a:r>
            <a:r>
              <a:rPr lang="th-TH" dirty="0" smtClean="0"/>
              <a:t>ควรถูกปรับอย่างไร?</a:t>
            </a:r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387380"/>
            <a:ext cx="8348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/>
              <a:t>ชื่อ</a:t>
            </a:r>
            <a:r>
              <a:rPr lang="en-US" sz="2000" dirty="0" smtClean="0"/>
              <a:t>:_______________________ </a:t>
            </a:r>
            <a:r>
              <a:rPr lang="th-TH" sz="2000" dirty="0" smtClean="0"/>
              <a:t>ตำแหน่ง</a:t>
            </a:r>
            <a:r>
              <a:rPr lang="en-US" sz="2000" dirty="0" smtClean="0"/>
              <a:t>:_____________</a:t>
            </a:r>
            <a:r>
              <a:rPr lang="th-TH" sz="2000" dirty="0" smtClean="0"/>
              <a:t>หน่วยงาน</a:t>
            </a:r>
            <a:r>
              <a:rPr lang="en-US" sz="2000" dirty="0" smtClean="0"/>
              <a:t>:______________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2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143000"/>
          </a:xfrm>
        </p:spPr>
        <p:txBody>
          <a:bodyPr>
            <a:noAutofit/>
          </a:bodyPr>
          <a:lstStyle/>
          <a:p>
            <a:r>
              <a:rPr lang="th-TH" sz="4000" b="1" dirty="0"/>
              <a:t>แนวทางการปรับปรุงคุณภาพแผน</a:t>
            </a:r>
            <a:r>
              <a:rPr lang="th-TH" sz="4000" b="1" dirty="0" smtClean="0"/>
              <a:t>ฯ </a:t>
            </a:r>
            <a:r>
              <a:rPr lang="en-US" sz="4000" b="1" dirty="0" smtClean="0"/>
              <a:t>1---</a:t>
            </a:r>
            <a:r>
              <a:rPr lang="th-TH" sz="4000" b="1" dirty="0" smtClean="0"/>
              <a:t>หลักการ</a:t>
            </a:r>
            <a:r>
              <a:rPr lang="th-TH" sz="2800" b="1" dirty="0" smtClean="0"/>
              <a:t/>
            </a:r>
            <a:br>
              <a:rPr lang="th-TH" sz="2800" b="1" dirty="0" smtClean="0"/>
            </a:br>
            <a:r>
              <a:rPr lang="en-US" sz="2800" b="1" dirty="0" smtClean="0"/>
              <a:t>(Good </a:t>
            </a:r>
            <a:r>
              <a:rPr lang="en-US" sz="2800" b="1" dirty="0"/>
              <a:t>Strategy, Positioning, </a:t>
            </a:r>
            <a:r>
              <a:rPr lang="th-TH" sz="2800" b="1" dirty="0"/>
              <a:t>และ </a:t>
            </a:r>
            <a:r>
              <a:rPr lang="en-US" sz="2800" b="1" dirty="0"/>
              <a:t>Simple Rules)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611EF-EE6B-423E-9ED5-8869C90F57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0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</TotalTime>
  <Words>3729</Words>
  <Application>Microsoft Office PowerPoint</Application>
  <PresentationFormat>นำเสนอทางหน้าจอ (4:3)</PresentationFormat>
  <Paragraphs>412</Paragraphs>
  <Slides>85</Slides>
  <Notes>4</Notes>
  <HiddenSlides>2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85</vt:i4>
      </vt:variant>
    </vt:vector>
  </HeadingPairs>
  <TitlesOfParts>
    <vt:vector size="86" baseType="lpstr">
      <vt:lpstr>Office Theme</vt:lpstr>
      <vt:lpstr>งานนำเสนอ PowerPoint</vt:lpstr>
      <vt:lpstr>Agenda (29/04/16)</vt:lpstr>
      <vt:lpstr>ข้อเสนอแนะจากการจัดทำแผนฯ ปี ‘57-’60</vt:lpstr>
      <vt:lpstr>ข้อเสนอแนะจากการจัดทำแผนฯ ปี ‘57-’60---1</vt:lpstr>
      <vt:lpstr>ข้อเสนอแนะจากการจัดทำแผนฯ ปี ‘57-’60---2</vt:lpstr>
      <vt:lpstr>ข้อเสนอแนะจากการจัดทำแผนฯ ปี ‘57-’60---3</vt:lpstr>
      <vt:lpstr>ข้อเสนอแนะแนวทางการปรับปรุงคุณภาพแผนฯ</vt:lpstr>
      <vt:lpstr>ขั้นตอนการจัดทำแผนพัฒนาจังหวัดและกลุ่มจังหวัด</vt:lpstr>
      <vt:lpstr>แนวทางการปรับปรุงคุณภาพแผนฯ 1---หลักการ (Good Strategy, Positioning, และ Simple Rules)</vt:lpstr>
      <vt:lpstr>Simple Rules, Good Strategy และ การคิดวิเคราะห์</vt:lpstr>
      <vt:lpstr>แนวทางการปรับปรุงคุณภาพแผนฯ 2---นโยบาย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Thailand 4.0 (Industry for the Future)</vt:lpstr>
      <vt:lpstr>Thailand 4.0*</vt:lpstr>
      <vt:lpstr>กลุ่มอุตสาหกรรมที่ BOI สนับสนุนตามแนวทาง Thailand 4.0</vt:lpstr>
      <vt:lpstr>กลุ่มอุตสาหกรรมที่ BOI สนับสนุนตามแนวทาง Thailand 4.0</vt:lpstr>
      <vt:lpstr>แผนพัฒนาเศรษฐกิจและสังคมแห่งชาติ ฉบับที่ 12 (พ.ศ.2560 – 2564)</vt:lpstr>
      <vt:lpstr>แผนพัฒนาเศรษฐกิจและสังคมแห่งชาติ ฉบับที่ 12 (พ.ศ.2560 – 2564)</vt:lpstr>
      <vt:lpstr>แผนพัฒนาเศรษฐกิจและสังคมแห่งชาติ ฉบับที่ 12 (พ.ศ.2560 – 2564)</vt:lpstr>
      <vt:lpstr>แผนพัฒนาเศรษฐกิจและสังคมแห่งชาติ ฉบับที่ 12 (พ.ศ.2560 – 2564)</vt:lpstr>
      <vt:lpstr>ยุทธศาสตร์การพัฒนาภาค เมือง และพื้นที่เศรษฐกิจ</vt:lpstr>
      <vt:lpstr>ยุทธศาสตร์การพัฒนาภาคการพัฒนาภาค เมืองและพื้นที่เศรษฐกิจ (1)</vt:lpstr>
      <vt:lpstr>ยุทธศาสตร์การพัฒนาภาคการพัฒนาภาค เมืองและพื้นที่เศรษฐกิจ (2)</vt:lpstr>
      <vt:lpstr>ยุทธศาสตร์การพัฒนาภาคการพัฒนาภาค เมืองและพื้นที่เศรษฐกิจ (3)</vt:lpstr>
      <vt:lpstr>สรุปในภาพรวมของแผนฯ และ นโยบาย---1</vt:lpstr>
      <vt:lpstr>สรุปในภาพรวมของแผนฯ และ นโยบาย---2</vt:lpstr>
      <vt:lpstr>แต่ ความเชื่อมโยงของแผนฯทั้งหมด (แผนฯ 20ปี แผนฯ 12 แผนฯภาค และ Thailand 4.0) สามารถทำให้สมบูรณ์ขึ้น ได้ด้วยหลัก Value Chain (ต้นทาง กลางทาง และ ปลายทาง)</vt:lpstr>
      <vt:lpstr>หลัก Value Chain ของ นายกรัฐมนตรี</vt:lpstr>
      <vt:lpstr>การที่จะเชื่อมโยงหลัก Value Chain  และ แผนฯในทุกระดับ ให้เข้ากันได้อย่างสมบูรณ์  เราจำเป็นต้องหาข้อมูลเพิ่มเติมเกี่ยวกับปลายทาง (Analysis of the Demand Side)</vt:lpstr>
      <vt:lpstr>Global Demand Analysis---1*</vt:lpstr>
      <vt:lpstr>Global Demand Analysis---2*</vt:lpstr>
      <vt:lpstr>Global Demand Analysis---3*</vt:lpstr>
      <vt:lpstr>Global Demand Analysis---4*</vt:lpstr>
      <vt:lpstr>Global Demand Analysis---5*</vt:lpstr>
      <vt:lpstr>Global Demand Analysis---6*</vt:lpstr>
      <vt:lpstr>Global Demand Analysis---7*</vt:lpstr>
      <vt:lpstr>Global Demand Analysis---8*</vt:lpstr>
      <vt:lpstr>Global Demand Analysis---9*</vt:lpstr>
      <vt:lpstr>Global Demand Analysis---9*</vt:lpstr>
      <vt:lpstr>Global Demand Analysis---10*</vt:lpstr>
      <vt:lpstr>Global Demand Analysis---10*</vt:lpstr>
      <vt:lpstr>Global Demand Analysis---10*</vt:lpstr>
      <vt:lpstr>Global Demand Analysis---11*</vt:lpstr>
      <vt:lpstr>National Demand (ความต้องการในประเทศ)</vt:lpstr>
      <vt:lpstr>National Demand--1</vt:lpstr>
      <vt:lpstr>National Demand--2</vt:lpstr>
      <vt:lpstr>National Demand--3</vt:lpstr>
      <vt:lpstr>National Demand--4</vt:lpstr>
      <vt:lpstr>National Demand--5</vt:lpstr>
      <vt:lpstr>สรุปความเชื่อมโยงระหว่าง แผน 20 ปี, แผนฯ 12, Thailand 4.0, แผนฯภาค, Value Chain และ Global &amp; National Demand </vt:lpstr>
      <vt:lpstr>งานนำเสนอ PowerPoint</vt:lpstr>
      <vt:lpstr>งานนำเสนอ PowerPoint</vt:lpstr>
      <vt:lpstr> Positioning ของ กจว ภาคกลางตอนบน 1 </vt:lpstr>
      <vt:lpstr>เพื่อให้เป็นไปตามครรลองของแผนยุทธศาสตร์ชาติฉบับ 12, แผนฯ 20 ปี, Thailand 4.0, แผนฯพัฒนาภาคกลาง, สถานการณ์ของโลก, Demand Analysis, และ สภาพภูมิศาสตร์และศักยภาพของ กจว </vt:lpstr>
      <vt:lpstr>งานนำเสนอ PowerPoint</vt:lpstr>
      <vt:lpstr>งานนำเสนอ PowerPoint</vt:lpstr>
      <vt:lpstr>งานนำเสนอ PowerPoint</vt:lpstr>
      <vt:lpstr>วิสัยทัศน์ Positioning และ ประเด็นยุทธศาสตร์ (ใหม่)</vt:lpstr>
      <vt:lpstr>งานนำเสนอ PowerPoint</vt:lpstr>
      <vt:lpstr>วิสัยทัศน์ Positioning และ ประเด็นยุทธศาสตร์ (ใหม่)</vt:lpstr>
      <vt:lpstr>งานนำเสนอ PowerPoint</vt:lpstr>
      <vt:lpstr>แผนยุทธศาสตร์จังหวัดพระนครศรีอยุธยา ปี ‘61-’64 (1st Draft)</vt:lpstr>
      <vt:lpstr>Key Concept ของการปรับแผนฯ </vt:lpstr>
      <vt:lpstr>Positioning ของ จังหวัดพระนครศรีอยุธยา (Positioning คือ คุณลักษณะที่บ่งบอกถึงความเป็นเอกลักษณ์และมีคุณค่าต่อประเทศ/สาธารณชน ของ จังหวัด)</vt:lpstr>
      <vt:lpstr>วิสัยทัศน์ เดิม VS ใหม่ (เสนอ)</vt:lpstr>
      <vt:lpstr>ในอดีตที่ผ่านมา จว พระนครศรีอยุธยา ทำอะไรได้ดี/ไม่ดี </vt:lpstr>
      <vt:lpstr>ข้อมูลที่บ่งบอกว่า จว มีปัญหาน้อย VS มาก</vt:lpstr>
      <vt:lpstr>ข้อมูลที่บ่งบอกว่า จว มีปัญหาน้อย (กว่าที่อื่น)</vt:lpstr>
      <vt:lpstr>ข้อมูลบ่งบอกว่า จว มีปัญหาน้อย (กว่าที่อื่น)</vt:lpstr>
      <vt:lpstr>ข้อมูลนี้บอกว่าอะไร? จว พระนครศรีอยุธยา มีสิ่งที่ “ดีกว่า จว อื่นๆ” ซึ่งดูได้จาก:</vt:lpstr>
      <vt:lpstr>ข้อมูลที่บ่งบอกว่า จว มีปัญหามาก (กว่าที่อื่น)</vt:lpstr>
      <vt:lpstr>ข้อมูลบ่งบอกว่า จว มีปัญหามาก (กว่าที่อื่น)</vt:lpstr>
      <vt:lpstr>ข้อมูลนี้บอกว่าอะไร? จว พระนครศรีอยุธยา มีสิ่งที่ “ด้อยกว่า จว อื่นๆ” ซึ่งดูได้จาก:</vt:lpstr>
      <vt:lpstr>ข้อมูลทั้งหมดบ่งชี้ถึงอะไร?</vt:lpstr>
      <vt:lpstr>ข้อมูลทั้งหมดบ่งชี้ว่าอะไร? (What is the story?)</vt:lpstr>
      <vt:lpstr>ข้อมูลทั้งหมดบ่งชี้ว่าอะไร? (What is the story?)</vt:lpstr>
      <vt:lpstr>จากผลการวิเคราะห์  ภาพของการกำหนดแผนยุทธศาสตร์จึงเป็น…..</vt:lpstr>
      <vt:lpstr>ภาพของแผนยุทธศาสตร์จึงเป็น….. (1)</vt:lpstr>
      <vt:lpstr>ภาพของแผนยุทธศาสตร์จึงเป็น….. (2)</vt:lpstr>
      <vt:lpstr>ภาพรวมทั้งหมด</vt:lpstr>
      <vt:lpstr>ข้อเสนอแนะ และ ขั้นตอนต่อไป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Somsak</cp:lastModifiedBy>
  <cp:revision>175</cp:revision>
  <cp:lastPrinted>2016-04-25T07:03:49Z</cp:lastPrinted>
  <dcterms:created xsi:type="dcterms:W3CDTF">2016-04-20T22:39:34Z</dcterms:created>
  <dcterms:modified xsi:type="dcterms:W3CDTF">2016-05-13T09:12:22Z</dcterms:modified>
</cp:coreProperties>
</file>