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60" r:id="rId2"/>
    <p:sldId id="261" r:id="rId3"/>
    <p:sldId id="262" r:id="rId4"/>
    <p:sldId id="392" r:id="rId5"/>
    <p:sldId id="263" r:id="rId6"/>
    <p:sldId id="264" r:id="rId7"/>
    <p:sldId id="267" r:id="rId8"/>
    <p:sldId id="318" r:id="rId9"/>
    <p:sldId id="296" r:id="rId10"/>
    <p:sldId id="269" r:id="rId11"/>
    <p:sldId id="393" r:id="rId12"/>
    <p:sldId id="394" r:id="rId13"/>
    <p:sldId id="314" r:id="rId14"/>
    <p:sldId id="301" r:id="rId15"/>
    <p:sldId id="396" r:id="rId16"/>
    <p:sldId id="395" r:id="rId17"/>
    <p:sldId id="316" r:id="rId18"/>
    <p:sldId id="330" r:id="rId19"/>
    <p:sldId id="311" r:id="rId20"/>
    <p:sldId id="304" r:id="rId21"/>
    <p:sldId id="397" r:id="rId22"/>
    <p:sldId id="332" r:id="rId23"/>
    <p:sldId id="333" r:id="rId24"/>
    <p:sldId id="336" r:id="rId25"/>
    <p:sldId id="398" r:id="rId26"/>
    <p:sldId id="339" r:id="rId27"/>
    <p:sldId id="340" r:id="rId28"/>
    <p:sldId id="345" r:id="rId29"/>
    <p:sldId id="346" r:id="rId30"/>
    <p:sldId id="347" r:id="rId31"/>
    <p:sldId id="348" r:id="rId32"/>
    <p:sldId id="366" r:id="rId33"/>
    <p:sldId id="367" r:id="rId34"/>
    <p:sldId id="400" r:id="rId35"/>
    <p:sldId id="401" r:id="rId36"/>
    <p:sldId id="402" r:id="rId37"/>
    <p:sldId id="403" r:id="rId38"/>
    <p:sldId id="404" r:id="rId39"/>
    <p:sldId id="425" r:id="rId40"/>
    <p:sldId id="427" r:id="rId41"/>
    <p:sldId id="428" r:id="rId42"/>
    <p:sldId id="465" r:id="rId43"/>
    <p:sldId id="466" r:id="rId44"/>
    <p:sldId id="467" r:id="rId45"/>
    <p:sldId id="429" r:id="rId46"/>
    <p:sldId id="430" r:id="rId47"/>
    <p:sldId id="431" r:id="rId48"/>
    <p:sldId id="432" r:id="rId49"/>
    <p:sldId id="433" r:id="rId50"/>
    <p:sldId id="434" r:id="rId51"/>
    <p:sldId id="435" r:id="rId52"/>
    <p:sldId id="436" r:id="rId53"/>
    <p:sldId id="437" r:id="rId54"/>
    <p:sldId id="438" r:id="rId55"/>
    <p:sldId id="439" r:id="rId56"/>
    <p:sldId id="440" r:id="rId57"/>
    <p:sldId id="441" r:id="rId58"/>
    <p:sldId id="442" r:id="rId59"/>
    <p:sldId id="443" r:id="rId60"/>
    <p:sldId id="444" r:id="rId61"/>
    <p:sldId id="448" r:id="rId62"/>
    <p:sldId id="449" r:id="rId63"/>
    <p:sldId id="450" r:id="rId64"/>
    <p:sldId id="458" r:id="rId65"/>
    <p:sldId id="451" r:id="rId66"/>
    <p:sldId id="452" r:id="rId67"/>
    <p:sldId id="460" r:id="rId68"/>
    <p:sldId id="461" r:id="rId69"/>
    <p:sldId id="462" r:id="rId70"/>
    <p:sldId id="463" r:id="rId71"/>
    <p:sldId id="464" r:id="rId72"/>
    <p:sldId id="453" r:id="rId73"/>
    <p:sldId id="412" r:id="rId74"/>
    <p:sldId id="413" r:id="rId75"/>
    <p:sldId id="422" r:id="rId76"/>
    <p:sldId id="423" r:id="rId77"/>
    <p:sldId id="468" r:id="rId7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2D05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05" autoAdjust="0"/>
  </p:normalViewPr>
  <p:slideViewPr>
    <p:cSldViewPr>
      <p:cViewPr>
        <p:scale>
          <a:sx n="70" d="100"/>
          <a:sy n="70" d="100"/>
        </p:scale>
        <p:origin x="-1164" y="-8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499.47971" units="1/cm"/>
          <inkml:channelProperty channel="Y" name="resolution" value="499.65302" units="1/cm"/>
          <inkml:channelProperty channel="F" name="resolution" value="0" units="1/dev"/>
        </inkml:channelProperties>
      </inkml:inkSource>
      <inkml:timestamp xml:id="ts0" timeString="2016-04-29T09:11:28.0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17634 2746 0,'0'0'83,"0"0"-83,-10-10 4,2-3-4,8-11 4,8 0-4,10 5 2,17-4-2,15-1-2,27-8 2,10 21 2,3 19-2,-11 14-3,-31 12 3,8 29-3,-33 12 3,-23 28 0,-42 34 0,-27 9-1,1-9 1,-1-4 4,0-14-4,13-11 7,22-23-7,8-30 3,31-12-4,27 15 1,-6-37-1,14-10 1,21-14 0,44 3 0,1 5 0,-16 1 0,-8 20-2,-47 19 2,7 42 1,-21 30-1,-21 73-1,-21 25 1,-21 129 0,-3-43 0,10 30-3,3-27 3,11-34 0,3-95 0,7-14 2,1-2-2,-1-22 3,0-2-3,1-37-2,-1-45 2,3-18 0,3-12 0,-3-17 0,0-94 0,-2-147-95</inkml:trace>
  <inkml:trace contextRef="#ctx0" brushRef="#br0" timeOffset="690.9937">19436 4178 0,'6'2'84,"-6"-2"-84,21 14 2,3-4-2,15 22 0,9 18 0,34 30 0,24 60 0,-8-11-2,-16 6 2,-19 19 1,-7-9-1,-14 9 0,-13-19 0,-16 5 0,-13-13 0,-5-21-1,-6-27 1,1-10 1,2-8-1,0-35-1,-3-10 1,1-21-10,-6-16 10,0-6-20,3-4 20,0 1-1,2 4 1,3 7 1,5 14-1,3 13 9,3 3-9,0 10 9,5 16-9,-6 5 4,6-5-4,0-8 8,-2 0-8,4-5 6,-2-3-6,16-15 0,16-25 18,2-18-18,35-24-4,5-13 4,10-8-26,-28 27 26,-9 15-77</inkml:trace>
  <inkml:trace contextRef="#ctx0" brushRef="#br0" timeOffset="1456.608">19436 7162 0,'-2'8'58,"-1"-10"-58,3 2 3,0 0-3,-8 18 2,0 6-2,3 2 6,-3 3-6,0 3 6,3-5-6,-3-4 5,-6-17-5,4-17 13,2-21-13,0 3-1,5-37 0,6-37 1,2 24 1,-5 18-1,3 29-2,0 8 2,2 3 0,0 10 0,3 11 2,3 16-2,-1-2 0,1 4 0,-1 6-2,4 0 2,2 0-2,-1-6 2,4-13 3,-1-7-3,-2-14 2,11 0-2,-3 3 2,5-1-2,-5 4 3,-1 5-3,4 5-1,-6 2 1,-5 9 1,2 5-1,-4 10 2,-4 6-2,1-3 1,-3-8-1,0 3-8,-3 0 8,0 0-19,1-6 19,1-5-46,1-7 46,6-6-27</inkml:trace>
  <inkml:trace contextRef="#ctx0" brushRef="#br0" timeOffset="1921.5179">20005 7228 0,'0'0'77,"0"0"-77,0 0 3,0 0 0,0-5-3,0-21 0,3-6 9,5-5-9,0 0 1,5 5-1,-3 0 2,-2 1-2,3 7-1,2 8 1,0 8-1,6 13 1,-1 1 0,-4 12 0,-1 11-3,3 3 3,-3 2-2,0-13 2,3-2-16,-3-3 16,1 0-34,1-8 34,-1 2-37</inkml:trace>
  <inkml:trace contextRef="#ctx0" brushRef="#br0" timeOffset="2326.3087">20436 7154 0,'0'0'77,"0"3"-77,0-3-1,0 0 1,0 0 4,0 0-4,6-24 2,2-8-2,2 1 1,1 7-1,2 0 1,3 0-1,0 3-1,5 8 1,-3 2 0,1 6 0,-3 5-1,5 0 1,5 3-1,1-6 1,2 0 1,0 3-1,-5-2 2,-3-6-2,0-8 6,-7-11-6,-4-4 0,-10-4 0,-5 1 3,-14 2-3,-5 14 3,-5-4-3,0 9-1,-5 11 1,-1 9-1,-2 4 1,6 8-11,7 2 11,5 0-37,14-3 37,10-7-45</inkml:trace>
  <inkml:trace contextRef="#ctx0" brushRef="#br0" timeOffset="2613.2491">21114 6652 0,'-6'-6'94,"4"6"-94,2 0-1,0 11 1,2 10 0,4 3 0,-1 5 0,3 3 0,0 2 2,-5-2-2,-1-6 5,3-7-5,-5-1 6,0 1-6,-5-3 3,-5-3-3,-4-8 1,-7-5-1,-8 6-2,-3-6 2,1 0-5,-6 0 5,-3 5-41</inkml:trace>
  <inkml:trace contextRef="#ctx0" brushRef="#br0" timeOffset="3212.8969">19521 8136 0,'0'0'65,"0"0"-65,0 0 6,5-5-6,-5-1 6,0 1-6,3 0 10,-3 5-10,0 0 4,0 21-4,0 8 1,0-5-1,-3 29 0,-2 31-6,5-9 6,0-4-17,0-8 17,5-23-27,-5-8 27,3-3-41</inkml:trace>
  <inkml:trace contextRef="#ctx0" brushRef="#br0" timeOffset="3512.1145">19741 8281 0,'0'-2'86,"0"2"-86,7 13 2,-1 3-2,2 5-1,0 3 1,5 0 0,0 2 0,6-5 3,-1 0-3,3-5 1,0-5-1,1-14 2,-6-5-2,2-10 2,-5-3-2,-2-3-3,-3 0 3,-8-2-14,-3-9 14,-5-2-37,0 5 37,-2-2-40</inkml:trace>
  <inkml:trace contextRef="#ctx0" brushRef="#br0" timeOffset="4024.3587">19733 7988 0,'-11'-3'85,"-5"-13"-85,-5-2 1,0-3-1,2-6-4,6 14 4,-3 2 5,6 1-5,7 10-2,3 0 2,11 16 1,10-1-1,8 4-2,-3-3 2,6-11-2,5 0 2,-5-7-4,0-4 4,-9-7-2,-1-5 2,-4-6 1,-7 0-1,-6 6 1,-5-4-1,-3 9 6,1-11-6,-9 14 6,-5-6-6,3 16 3,2-5-3,1 5 0,2 2 0,8-2 0,10-21 1,9-13-1,2-1 0,0 4 0,3-4-2,3 3 2,-6 9 1,0 4-1,0 6 0,-8 5 0,-2 5 1,2 3-1,6 3 1,2-3-1,3 13-4,5-5 4,0-5-16,-3 2 16,1 11-74</inkml:trace>
  <inkml:trace contextRef="#ctx0" brushRef="#br0" timeOffset="4429.1486">20198 8091 0,'0'0'88,"0"13"-88,-2-13 1,2 0-1,0 0-1,-3 19 1,-2 10 3,2-3-3,0-5 5,3 9-6,3-1 1,5-3-3,3-5 3,2-8 1,5-5-1,-2-13-1,11-5 1,-4 2-1,-1 5 1,-4-13-1,-5-8 1,-5-7 3,-5-9-3,-6 19 2,-5-3-2,-5 3-5,-5 13 5,-4-5-10,-1 7 10,-4 1-26,6 13 26,5 0-53</inkml:trace>
  <inkml:trace contextRef="#ctx0" brushRef="#br0" timeOffset="4744.3735">20587 8078 0,'0'0'93,"0"0"-93,0 0 2,8 5-2,-3 8 1,3 8-1,-5 1-3,5 7 3,-5-3 4,-3-5-4,0-5 4,-3-5-4,0-1 3,-7 4-3,-1-4 1,-5-2-1,0-5-1,-5-3 1,0-3 1,0 0-1,-6-2 0,6 10 0,0-10-9,8 0 9,0 0-27,5 2 27,8 0-68</inkml:trace>
  <inkml:trace contextRef="#ctx0" brushRef="#br0" timeOffset="5209.5166">20902 8260 0,'0'0'85,"0"0"-83,-8 3 0,8-3-2,-8 8 6,-5-19-2,0-10-4,-3-11 2,5 1-2,9 4 0,2 1 0,2-1 2,6 1-2,0 5-5,5 10 9,6 8-4,-3 6-4,2 2 4,3-5 1,1 3-1,-1-3 0,0 8 0,3-8 0,-3 0 0,5-8-1,-4-3 1,-9 3 3,0 1-3,-2 1-3,-1 4 3,1 4 1,-1 6-1,1 3 1,0-6-1,-1-2-2,1-1 2,-1 6-6,-2 0 6,0 0-12,-3-3 12,1-7 0</inkml:trace>
  <inkml:trace contextRef="#ctx0" brushRef="#br0" timeOffset="5406.1577">21177 7657 0,'0'0'105,"-5"3"-105,5-3 4,0 0-4,0 0 0,0 0 0,0 0-1,18 5 1,6-8-6,3 6 6,-1 5-22,3-5 22,0 10-41</inkml:trace>
  <inkml:trace contextRef="#ctx0" brushRef="#br0" timeOffset="5795.2629">21384 8009 0,'0'0'94,"0"0"-94,0 0 4,0 0-4,10 3 3,1-1-3,-1 1-3,6 2 3,0 3 2,3-5-2,2 7 1,0-7-1,3 2 1,5-5-1,3 8 0,-9-10 0,9 4-1,0-4 1,5-1-1,-3 0 1,-2 6 3,-3 0-3,-8-6 0,-5 8 0,-5 0-5,-11 6 5,-5 0 4,-11-1-4,0-7 2,-5-3-2,2-8 4,1 0-4,2-3 2,0-7-2,5-14 0,6-8 0,0-2-5,5 10 5,0 3-17,0 3 17,0 5-87</inkml:trace>
  <inkml:trace contextRef="#ctx0" brushRef="#br0" timeOffset="6306.7772">21378 7676 0,'0'-3'75,"0"3"-75,0 0 6,0 0-6,6 5 10,4-5-10,9-10 13,5-1-13,13-15 13,5 2-13,-8 3 2,6-1-2,2-4-1,-5 0 1,0 2-5,-5 3 5,-11 7-23,-10 14 23,-11 6-89</inkml:trace>
  <inkml:trace contextRef="#ctx0" brushRef="#br0" timeOffset="6845.9328">19024 8268 0,'0'0'79,"0"0"-79,-14 6 8,-4-4-8,-6 9 6,0 13-6,-2 13 6,5 13-6,-1 21-2,12 25 2,18-17 1,13 14-1,13-1 0,9-12 0,31-22-10,26-19 10,17-31-87</inkml:trace>
  <inkml:trace contextRef="#ctx0" brushRef="#br0" timeOffset="7402.1195">22238 7490 0,'0'0'91,"8"6"-91,8 12 10,10-2-10,6 13 12,0 0-12,2 3 8,1-3-8,-6 8 4,-8 5-4,-2 43 1,-19-13-1,-8-17 1,-6-7-1,-25 18-6,-6 5 6,2-31-49,12-3 49,-12-5-71</inkml:trace>
  <inkml:trace contextRef="#ctx0" brushRef="#br0" timeOffset="9007.9395">19616 9874 0,'0'0'75,"0"0"-75,0 0 7,0 8-7,0-3 8,0-5-6,0 24-2,-2 3 1,-6 2-1,2-3-2,-2-2 2,0-3 3,3-7-3,0-9 1,5-5-1,-5-21-2,-1-1 2,6-12 2,6-16-2,4-24-1,3 13 1,1 26-1,1 4 1,1 2 1,6 7-1,-1 9 1,5 13-1,-5 3-2,0 2 2,3 6 0,0 10 0,-3 0 0,0 0 0,1-5 0,-1-3 0,5-7 3,-2-9-3,8 0 0,-8-2 0,26-6 0,3 1 0,-3 5 0,-2 2-3,2 0 3,-8 9 2,-7 2-2,-6 2-2,-8-2 2,-8 3 3,-8-3-3,-5-3 2,0-5-2,-15-8 4,-7-5-4,-1-6 3,-1-13-3,3-7-6,2-1 6,6 0 2,2 3-2,6 6-21,10 4 21,1 11-60,4 11 60,6 5-19</inkml:trace>
  <inkml:trace contextRef="#ctx0" brushRef="#br0" timeOffset="9220.0884">20659 9824 0,'0'0'115,"-6"-19"-115,4 4 1,-1 1-1,-2-4 0,2 5-20,3-1 20,0 6-25,8 3 25,3 5-70</inkml:trace>
  <inkml:trace contextRef="#ctx0" brushRef="#br0" timeOffset="9578.3484">21045 9718 0,'0'0'80,"0"0"-80,0 0 3,0 0-3,16-3 9,0-7-9,2-1 7,1-2-7,2-8 5,0-11-5,0-5 0,-5-5 0,5-8 0,-15 20 0,-12-1 2,-4 4-2,-1 1 1,-10 7-1,-11 9 2,-2 12-2,-6-2-4,-2 3 4,5 10-17,-3 8 17,6 6-34,5-6 34,10-3-53</inkml:trace>
  <inkml:trace contextRef="#ctx0" brushRef="#br0" timeOffset="9805.515">21130 9025 0,'0'0'109,"0"0"-109,0 0 0,8-3 0,-1 1 0,7-1 0,7 0-2,8-2 2,3 2-9,-1 3 9,-4 6-32,2 4 32,-8 9-65</inkml:trace>
  <inkml:trace contextRef="#ctx0" brushRef="#br0" timeOffset="10224.6005">21368 9356 0,'0'0'90,"5"2"-90,3 1 3,3 0-3,2-9 0,-3 1 0,9 8-1,-6 7 1,3 3 13,-3 6-13,-2 0-7,2-1 7,3 1-2,-6-6 2,4 0 2,-1-8-2,5-5 0,6-8 0,-3-2 0,9-6 0,4 0-1,6-2 1,-1 10-2,-4-8 2,-4 10-5,-7 4 5,-3-1 1,-2 3-1,-11 3 0,-8-9 7,-5-1-7,-6 4 2,-2 0-2,-6-7-2,6-9 2,2-5-4,4 6 4,12-9 0,5 1-93</inkml:trace>
  <inkml:trace contextRef="#ctx0" brushRef="#br0" timeOffset="10599.8747">22196 9202 0,'0'0'102,"0"0"-102,8 11-2,-6 10 2,1-5 2,5 10-3,-5-10 1,5 3 2,-6-9-2,4-4-3,-4-4 3,-2-2 3,8-21-3,3-13-3,-1-1 3,4 1-1,4-3 1,3 2 2,0 6-2,1 8-1,-1 13 1,0 11 3,0 10-3,-5 6 0,5 4 0,0 12 0,0-1 0,-2-2-7,-6-3 7,-2-8 0,-6-5-58,-5-13 58,0-3-37</inkml:trace>
  <inkml:trace contextRef="#ctx0" brushRef="#br0" timeOffset="10854.5433">22291 8832 0,'-10'2'85,"2"-4"-85,-8 7 5,-11-8-5,1 3 9,-6-2-9,-5-1 8,5 6-8,6-6 6,5 0-6,13 1 0,8 2-3,13 2 3,13-4-2,6-3 2,0 5-10,10 5 10,6-5-6,2 0 6,0-8-18,-2-16 18,21-26-51,-16 2 51,-27 9-22</inkml:trace>
  <inkml:trace contextRef="#ctx0" brushRef="#br0" timeOffset="10976.1284">22587 8258 0,'-2'8'109,"-6"-3"-109,0-2 3,8 23-7,5 6 4,-2 7-34,7 6 34</inkml:trace>
  <inkml:trace contextRef="#ctx0" brushRef="#br0" timeOffset="11680.6297">19868 11049 0,'-3'-3'70,"3"3"-70,0 0 0,3-5 15,4-6-15,4 9 7,2-3-7,6 2 6,5 3-6,5 0 2,-5-3-2,5 3 4,-3 0-4,3-5-1,-5 5 1,-3 5-3,-5 8 3,-11 9 3,-5 12-3,-5 3-3,-3 0 3,0 5 0,-5 11 0,-16 19 3,8-6-3,0-18 10,15-22-10,-2-7 10,6-1-10,4-7 1,9-3-1,-1-8 3,9-6-3,7-12-1,11-3 1,1-11-3,22-5 3,-20 16-24,2-1 24,1-1-82,-1-4 82,-8-5-16</inkml:trace>
  <inkml:trace contextRef="#ctx0" brushRef="#br0" timeOffset="12310.7233">20727 10853 0,'0'0'81,"0"0"-81,0 0 9,0 0-9,-10-2 3,-1-4-3,-2 9 3,2 0-3,-7 7 0,-3 9-1,0 2 1,5-3 2,0 1-2,5-6-3,1 3 3,7-3 0,3 0 0,8-7 1,3-1-1,-6-2-1,16-14 0,5-5 1,1 3-1,2 2 1,0 1 2,-5 5-2,0 5-1,-3 7 1,-3 7 2,-4-4-2,-4 1 0,-2 23 1,0 9-1,-5-1-1,-1-2 1,-2-9-12,0-7 12,0-3-35,8-42-11</inkml:trace>
  <inkml:trace contextRef="#ctx0" brushRef="#br0" timeOffset="12596.4357">21405 10234 0,'0'3'111,"0"-3"-111,0 0 0,-3 39 7,-5 14-7,-5 69 1,-8 16-1,-11 12 6,0-20-6,8 24-2,3-35 2,5-8-3,6-21 3,5-27-12,5-26-8,2-13 20,6-8-29,5-24 29,1-24-57</inkml:trace>
  <inkml:trace contextRef="#ctx0" brushRef="#br0" timeOffset="12986.5504">21712 10499 0,'-3'-3'91,"3"3"-91,0 0 1,0 0-1,-3 19 7,-5 7-7,1 8 7,1 3-7,1-5 0,5 0 0,5 2 0,-2-2 0,5-3-7,5-5 7,8-13 1,8-11-1,3-6 4,0-4-4,-6-11-5,3-14 5,-7-10 5,-1-24-5,-13 22 1,-8 20-1,-11 6 3,-7 11-3,-6-1 0,-5 8 0,0 9-3,7 9 3,-1 9-22,-1-5 22,3 5-70,5-6 70,5-10-11</inkml:trace>
  <inkml:trace contextRef="#ctx0" brushRef="#br0" timeOffset="13286.7654">22259 10218 0,'0'0'109,"0"0"-109,-8 19 2,-5 2-2,0 11 0,-6-1 0,1-2 4,2-5-4,-2 3 3,4-6-3,4 0-1,4-2 1,6-4-1,11-7 1,5-2 2,5-6-2,3-6-1,8 4 1,7-4-1,17-12 1,21-27-36,-17 0 36,-30 19-79</inkml:trace>
  <inkml:trace contextRef="#ctx0" brushRef="#br0" timeOffset="13497.9247">22463 10184 0,'0'0'107,"0"0"-107,-3 13 9,3-5-9,0 3 2,-2 18-2,-3 5 2,-1 3-2,-2-5-1,-5 26 2,-5 29-1,4-10-5,-2-24 5,11-21-18,-3 0 18,6-6-30</inkml:trace>
  <inkml:trace contextRef="#ctx0" brushRef="#br0" timeOffset="13902.2207">22971 9557 0,'0'0'100,"0"24"-100,0-3 7,0 42-1,-5 38-6,-6 36 8,1-23-8,2-16 2,0-3-2,2-23-3,-1 28-13,4 1 16,3-40-17,0-30 17,3-15-53,-1-18 53,-2 2-33</inkml:trace>
  <inkml:trace contextRef="#ctx0" brushRef="#br0" timeOffset="14203.4508">23307 9602 0,'0'0'105,"0"13"-105,3-2 4,2-1-4,-5 35 0,0 0 14,0-8-14,3 29 0,-3 61-3,2-34 3,-4-24-11,2-3 11,0-27-17,2-4 17,4-9-23,-1-12 23,6-17-68</inkml:trace>
  <inkml:trace contextRef="#ctx0" brushRef="#br0" timeOffset="14562.837">23590 9668 0,'-5'5'114,"5"-5"-114,-3 40-2,1 0 2,-4-6 2,4 8-2,-1 9-1,3 28 1,3-13 2,5-29-2,5-5 1,5-8-1,9-6 0,5-10 0,-1-8-2,1-10 2,-3-12 0,-5-7 0,-3 0 2,-5 0-2,-11 3 1,1 4-1,-25 12 0,-10-3 0,-3 5 0,-5 13-5,0 13 5,3 6-52,-6 3 52,3-6-59</inkml:trace>
  <inkml:trace contextRef="#ctx0" brushRef="#br0" timeOffset="15299.6064">22471 10411 0,'0'3'66,"0"-3"-66,0 0 11,0 0-11,3-3 6,-3 3-6,10-10 5,6-3-5,0 2 4,3-2-4,-1 5 0,3-11 0,0 6-1,-5 2 1,3 4-7,-1-1 7,-7-6-34,-8 6 34,-3 14-49</inkml:trace>
  <inkml:trace contextRef="#ctx0" brushRef="#br0" timeOffset="15598.8257">22426 10208 0,'-5'-16'62,"2"0"-62,0-3 12,-2 1-12,3 2-2,-1 5 2,-5 6-3,0 8 3,8-3-33,-11 13 33,1 0-35</inkml:trace>
  <inkml:trace contextRef="#ctx0" brushRef="#br0" timeOffset="19292.3804">20315 12446 0,'0'0'69,"0"0"-69,0 0 0,0 24 11,0 8-11,5 2 4,0 22-4,6 55 2,-6-6-2,-2-7-1,-3-26 1,-11 50 0,1 2-12,-1-26 12,3-53-16,5-24 16,3-11-55</inkml:trace>
  <inkml:trace contextRef="#ctx0" brushRef="#br0" timeOffset="19757.7606">20659 12377 0,'-6'0'80,"6"0"-80,-5 16 3,0 8-3,-1 10 5,6 1-5,-5 2 3,5 10-3,-2 41 0,2-4 0,0-4-3,0 7 3,-3-8 1,6-23-1,4-27-1,9-5 1,11-8 0,5 0 0,2-3 1,8-18-1,-2-17 0,-3-7 0,0 0 1,-13-8-1,-6-5 2,-4-24-2,-14 5 6,-14 34-6,-4 9 4,-11 10-4,-6 16 0,-4 10 0,2 4-3,5-1 3,5-8-10,6 11 10,8-11-34,0-5 34,8-8-54</inkml:trace>
  <inkml:trace contextRef="#ctx0" brushRef="#br0" timeOffset="19953.8977">21177 12351 0,'0'0'95,"0"0"-95,0 0-5,0 0-7,3 8 12,5 0-43</inkml:trace>
  <inkml:trace contextRef="#ctx0" brushRef="#br0" timeOffset="20119.0174">21190 12798 0,'0'-5'107,"3"-11"-107,2 0-2,1-3 2,4 1-12,6-3 12,0 7-43</inkml:trace>
  <inkml:trace contextRef="#ctx0" brushRef="#br0" timeOffset="21394.5537">21590 11980 0,'0'0'84,"0"0"-84,-5 24 5,5-11-5,-3 14 4,0 15-4,3 22 1,3 20-1,0 12-3,-3-4 3,0-18-2,0 6 2,0-9-3,0-15 3,5-27-5,-5-5 5,3-24 0,5-19-80</inkml:trace>
  <inkml:trace contextRef="#ctx0" brushRef="#br0" timeOffset="21904.9893">21929 12012 0,'0'0'79,"0"0"-79,0 0 13,0 0-13,0 0 6,0 0-6,0 0-1,0 0 1,-16 16 3,0-5-3,-3-4-2,1 9 2,2 13 0,0 8 0,6 8-2,4 27 2,6-22-2,11-26 2,5-3 0,5-5 0,11-3-1,7-7 1,6-4 1,-2-2-1,4-16 2,-12-15-2,-1-14 0,8-16 0,-10 0 0,-21 13 0,-3-31 3,-8 23-3,-11 33-1,-10 4 1,-8 0 0,-6 12 0,-4 12-5,7 11 5,0 10-40,6 3 40,-1-2-52</inkml:trace>
  <inkml:trace contextRef="#ctx0" brushRef="#br0" timeOffset="23632.7434">19468 12427 0,'0'0'73,"0"0"-73,5-2 5,-5 2-5,6 0 2,9 5-2,-1 6 0,-4 7 0,4 6-8,4 5 8,1-2-44,-4-6 44,4 0-27</inkml:trace>
  <inkml:trace contextRef="#ctx0" brushRef="#br0" timeOffset="23766.3424">19711 12322 0,'6'-3'67,"-6"3"-67,10 0 1,1 5-1,-1 6-6,4 5 6,4 2 0</inkml:trace>
  <inkml:trace contextRef="#ctx0" brushRef="#br0" timeOffset="24293.3423">22537 11366 0,'0'0'84,"0"0"-84,0 0 2,0 0-2,0 14-1,0 12 1,0 1 0,0-4 0,5-4-13,-2-1 13,5 1-29,-3-3 29,11-11-42</inkml:trace>
  <inkml:trace contextRef="#ctx0" brushRef="#br0" timeOffset="24441.4451">22796 11322 0,'0'0'84,"0"0"-84,0 0 4,0 0-4,-5 26 0,5 14 0,-2-9-24,2-1 24,-8 4-63</inkml:trace>
  <inkml:trace contextRef="#ctx0" brushRef="#br0" timeOffset="25822.4442">19825 15087 0,'0'0'72,"0"0"-72,0 0 8,-8-32-8,6-11 2,-1-2-2,-5-18 10,5 13-10,3-32 1,11 13-1,2-10 0,8 4 0,8 15 0,-13 28 0,6 8 0,4 13 0,0 11 0,1 14 0,-6 15 1,0-5-1,0 13-2,-5 8 2,11 29-3,-6-19 3,-16-34-13,3 1 13,0-4-21,-3-5 21</inkml:trace>
  <inkml:trace contextRef="#ctx0" brushRef="#br0" timeOffset="26213.7148">20378 14716 0,'0'0'81,"0"0"-81,19-5 5,5-8-5,5-3 10,2-3-10,-7 3 5,5 3-5,3-5 3,0-6-3,0 0-1,-9 0 1,-1-2-1,-12-1 1,-5 1 1,-13-1-1,-2 1-2,-3-3 2,-9 5-5,-7 5 5,-5-2-3,-3 5 3,3 0 5,2 9-5,3-4 8,13 6-8,5 7 7,6-4-7,13 7 3,10-8-3,6 3-3,8-10 3,-8 4-3,5-1 3,3 4-23,-1 8 23,1-5-73,-3 5 73,-8 9-13</inkml:trace>
  <inkml:trace contextRef="#ctx0" brushRef="#br0" timeOffset="26425.3614">20764 14579 0,'0'0'95,"0"0"-95,11 13 2,-6 5-2,6 11 1,0 3-1,-4 0-2,1 2 2,-2 6 1,2-3-1,0 0-17,-3-5 17,0-8-38,-2-14 38,5-18-41</inkml:trace>
  <inkml:trace contextRef="#ctx0" brushRef="#br0" timeOffset="26768.2641">21050 13925 0,'0'0'88,"0"0"-88,0 13 10,3 0-10,5 9 7,-3-9-7,6 0 2,-1 11-2,1 8 0,-3 2 0,0 0 0,-6-4 0,-2-7 1,-2-7-1,-6-5 1,-5 7-1,-6-15-1,-10 5 1,-3-5 0,0 5 0,-2-8-8,-6 5 8,9-5-13,4-3 13,6-5-73,10 3 73,3-8-13</inkml:trace>
  <inkml:trace contextRef="#ctx0" brushRef="#br0" timeOffset="27249.6458">21511 14033 0,'0'-2'64,"0"2"-64,-3 8 2,3 2-2,0-7 11,0-3-11,0 3 4,0-3-4,-3-6 2,-5 6-2,8 0 1,-8-10-1,3-11 4,0-11-4,5-5 4,5-6-4,0 6 3,6 6-3,5 4 2,0 9-2,5-1 6,5 9-6,-2 4-5,-3 1 5,-2 2 4,5 17-10,-3 7 6,-3 5-6,-4 6 6,-4 0-22,-2-1 22,-8-1-67</inkml:trace>
  <inkml:trace contextRef="#ctx0" brushRef="#br0" timeOffset="27475.6179">21627 13692 0,'16'-32'109,"-3"3"-109,8 3 5,8-9-5,6-2-4,26-21 4,-8 8-4,-22 26 4,1 6-24,-5 4 24,-1 14-57,-10 11 57,-6 5-24</inkml:trace>
  <inkml:trace contextRef="#ctx0" brushRef="#br0" timeOffset="28045.2354">21847 13901 0,'10'-8'92,"11"-8"-92,11-5 10,10-3-10,9 3 3,-6 5-3,0-5 0,-3-8 0,19-16-1,-29 19 1,-11 2-4,-8 0 4,-8 0 7,-13 3-7,0 5 0,-15 6 2,-6-4-2,2 4-1,1 4 1,2 4-1,11-1 1,5-5 0,10 6 0,-2 2-2,21 0 2,6 0 0,-3-8 0,5-3 2,3-5-2,-1-2-3,-4-1 3,-6-2 1,-5-5-1,-14-1 0,-4-2 0,-9 0 2,-5 2-2,-5 6 0,-5-8 0,-11 0-2,2 5 2,1 8-1,2 0 1,6 6 3,10 5-3,8 5-3,8 0 3,0 0 1,21 2-1,8 1 5,-5-16-5,8-1 5,-1-4-5,4-14 0,-3 11 0,-6 2 0,-10-7-6,-8 5 6,-8 8-42,-8 10 42,-5 0-66</inkml:trace>
  <inkml:trace contextRef="#ctx0" brushRef="#br0" timeOffset="28466.5374">21706 13846 0,'0'0'75,"0"0"-75,0 0 7,0 0-7,0 0 0,-21 34-4,0-5 4,3 0-26,4-2 26,-2 10-51</inkml:trace>
  <inkml:trace contextRef="#ctx0" brushRef="#br0" timeOffset="28900.9298">20955 15285 0,'-5'0'88,"5"0"-88,-3-5 12,0-1-12,3 14 0,0-5 7,0-3-7,3 21-1,0 16 1,2 19 3,6 47-3,-6-10-3,0-14 3,-5-5-5,3-24 5,-3-21-15,0-2 15,0-6-29,0-8 29,0-7-56</inkml:trace>
  <inkml:trace contextRef="#ctx0" brushRef="#br0" timeOffset="29291.7412">20690 15348 0,'-5'-2'84,"5"2"-84,0 0 3,0 0-3,0 0 9,19-8-9,10-8 4,2 0-4,14-5 3,8 2-3,32-7 1,-19-3-1,-29 18 0,-5 1 0,-6-1 2,1 8-2,-14 6-3,-5 5 3,-8 5-1,-5 11 1,-1 0 2,-12 2-2,-3-4 3,-3 7-3,3 5 7,2 0-7,9 1 3,7-3-3,6 2 0,10-10 0,13 0 1,-4-14-1,9-5-2,12-5 2,4-10-15,4-11 15,-1-6-43,24-7 43,-40 13-57</inkml:trace>
  <inkml:trace contextRef="#ctx0" brushRef="#br0" timeOffset="29457.3603">21508 15322 0,'0'0'109,"3"8"-109,5 3 2,-1-1-2,-1 3-1,2 1 1,0 4-7,-6-5 7,6 1-25,-5-9 25,0-8-77</inkml:trace>
  <inkml:trace contextRef="#ctx0" brushRef="#br0" timeOffset="29622.4789">21413 14922 0,'0'-2'116,"0"2"-116,0 0-3,0 0 3,0 0-4,13 13 4,5 3-8,4-3 8,-1 0-34,3 1 34,2-9-66</inkml:trace>
  <inkml:trace contextRef="#ctx0" brushRef="#br0" timeOffset="29906.6778">21709 15076 0,'0'8'103,"3"0"-103,7 2 2,6 4-2,0 4 2,5 6-2,0 2-1,1-2 1,-4-3-1,1-7 1,-6-6 7,0-3-7,3-8 14,-6-21-14,-4 3 3,4-42-8,17-64 5,-3 47-4,-11 17 4,-3 31-18,6 8 18,-2 0-27,-4 11 27,3 5-74</inkml:trace>
  <inkml:trace contextRef="#ctx0" brushRef="#br0" timeOffset="30687.2482">22249 14777 0,'-3'11'102,"-2"-9"-102,5-2 6,0 8-6,0-5 3,0-3-3,0 0 0,0 0 0,0 5 6,5-2-6,-5-3-6,0 0 6,0 0 0,-5 16-5,2-3 5,6 3 0,-3 0-5,8-8 5,10-3 0,6-8 0,8 1 0,0-9 0,2 6-3,-2-1 3,-3 4-8,-8 2 8,-8 5 0,-2 8 6,-6 6-6,-5 5 2,-5 2-2,5 8 2,-3 1-2,3-9 1,0-10-1,8-3 0,3 1 0,5-4-1,10-5 1,-2 3 4,5-16-4,-3-2 0,1-14 0,-3-2 1,-3-9-1,-8 1 2,-5 5-2,-8 2 2,-3-10-2,-7-5 2,-6-6-2,0-10 1,5 29-1,4 8 3,4 8-3,3-3-1,3 0 1,7 3 1,3 2-1,6 8-1,-1 3 1,-2-5-2,3 0 2,-1 5 1,-4 0-1,-4-3-4,-2 6 4,-8 5 0,-5 2 0,2 9 3,0 5-3,-2 2 0,3 1 0,2-9 6,0 9-6,-3 2 9,6-3-9,7 3 4,9-8-4,7-5 4,11-8-4,-2-5-3,-1-8 3,-2-6-10,-3-2 10,-8 5-36,-10 5 36,-11-7-85</inkml:trace>
  <inkml:trace contextRef="#ctx0" brushRef="#br0" timeOffset="31124.0404">19119 14700 0,'0'0'76,"8"16"-76,2 0 0,9 0 0,-3-6-13,2-2 13</inkml:trace>
  <inkml:trace contextRef="#ctx0" brushRef="#br0" timeOffset="31272.6389">19256 14552 0,'0'0'104,"0"0"-104,0 0 0,19 5-5,5 1 5,15-1-21,4 8 21,18-13-77</inkml:trace>
  <inkml:trace contextRef="#ctx0" brushRef="#br0" timeOffset="31828.2187">23130 14031 0,'-5'2'96,"5"-2"-96,0 0 0,-11 24 18,6-5-18,5 5-2,-3-6 2,3 1-10,3-11 10,7-3-14,6-13 14,0-11-28,10-4 28,1-1-15,-1-5 15,1 0 8,5 2-8,5 9 27,-6 4-27,-4 12 20,-6 12-20,-5 4 15,-11-4-15,0 11 4,-10 6-4,-5 2 0,-1-8 0,0-2-22,1-11 22,5-8-96</inkml:trace>
  <inkml:trace contextRef="#ctx0" brushRef="#br0" timeOffset="50684.9849">5429 10184 0,'0'0'78,"0"0"-78,0 0 2,0 0-2,0 0-1,0 0 1,-18 8-2,-6-3 2,-8-2-1,-10 5 1,-8 2-2,5 17 2,-6 7 5,-28 27-5,2-6 2,8 30-2,-5 16 0,3 2 0,5 11 2,5-3-2,11 10-1,13-17 1,15 7-2,4 5 2,18-15-1,10-9 1,12 1 0,12-22 0,8 3 0,11-2 0,5-3-1,-2-19 1,-22-21 0,-2 5 0,-5 14-2,-11 37 2,-19-11 5,-21 11-5,-24 4 1,-15-17-1,-14-1 3,14 14-3,-3 5 7,-16 0-7,26-13 1,8 5-1,14-27 3,31 1-4,17 28 1,20-23-2,-8-34 2,17-6-5,12 0 5,48 19-8,-7-3 8,-9-3-16,-23 22 16,-19 18-4,-16-5 4,-19 34 8,-18 19-8,-5 26 14,-11 5-14,-8 3 10,-5 11-10,0 18 7,6-8-7,2 3 7,7-10-7,9-12-2,5-33 2,11-3-1,5-25 1,2-38-12,1-38 12,2-19-35,-2-23 35,-6-32-55</inkml:trace>
  <inkml:trace contextRef="#ctx0" brushRef="#br0" timeOffset="51488.5705">3866 12777 0,'0'0'79,"0"0"-79,0 0 0,-22-24 8,-4-5-8,-8 2-2,-11-4 2,-40-43 1,-2-11-1,2-18 0,-37-32 0,-7-19 4,9-34-4,-36-81 6,77 99-6,10-12 4,24-17-4,27-28 0,36-104 0,35 27 4,3 10-4,50 0-4,34-7 4,8-9 0,48-26 0,37 3-2,13 28 2,29-12-1,13 5 1,-2 7 2,8 62-2,-19 2-1,8 32 1,-114 101 0,27 10 0,0-3 0,-37 17 0,-11 18-1,-29 21 1,-42 21 1,-40 16-1,-22 2-2,-15 9 2,0-3 1,-23 8-1,-6-3 7,-3-2-7,-3-8 1,9-3-1,5 0 3,10-3-3,11 1-2,5-1 2,6 3 2,8 8-2,4 0-3,9 0 3,0 8-1,-3 0 1,-5 5-4,-3 8 4,-8 6 0,-5 2 0,-5 3-18,-3 2 18,-6 16-81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r">
              <a:defRPr sz="1200"/>
            </a:lvl1pPr>
          </a:lstStyle>
          <a:p>
            <a:fld id="{3880A497-22DF-4732-A5C1-A5644DEA29B5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9" tIns="48320" rIns="96639" bIns="483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39" tIns="48320" rIns="96639" bIns="483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r">
              <a:defRPr sz="1200"/>
            </a:lvl1pPr>
          </a:lstStyle>
          <a:p>
            <a:fld id="{21159355-DE31-4B66-815B-278D05A08B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6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15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1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69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69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68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6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80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79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705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6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0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92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811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3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0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4AACF-32A1-4F0E-B340-4B87CA53064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1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image" Target="../media/image69.png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10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hyperlink" Target="mailto:yuttasat1@hotmail.com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1981200"/>
            <a:ext cx="7772400" cy="7350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4000" b="1" dirty="0" smtClean="0"/>
              <a:t>แผนพัฒนาจังหวัดพระนครศรีอยุธยา ปี </a:t>
            </a:r>
            <a:r>
              <a:rPr lang="en-US" sz="4000" b="1" dirty="0" smtClean="0"/>
              <a:t>‘61-’64</a:t>
            </a:r>
            <a:r>
              <a:rPr lang="th-TH" sz="4000" b="1" dirty="0" smtClean="0"/>
              <a:t> (</a:t>
            </a:r>
            <a:r>
              <a:rPr lang="en-US" sz="4000" b="1" dirty="0" smtClean="0"/>
              <a:t>2</a:t>
            </a:r>
            <a:r>
              <a:rPr lang="en-US" sz="4000" b="1" baseline="30000" dirty="0" smtClean="0"/>
              <a:t>nd</a:t>
            </a:r>
            <a:r>
              <a:rPr lang="en-US" sz="4000" b="1" dirty="0" smtClean="0"/>
              <a:t> Draft</a:t>
            </a:r>
            <a:r>
              <a:rPr lang="th-TH" sz="4000" b="1" dirty="0" smtClean="0"/>
              <a:t>)</a:t>
            </a:r>
            <a:r>
              <a:rPr lang="en-US" sz="4000" b="1" dirty="0" smtClean="0"/>
              <a:t> </a:t>
            </a:r>
            <a:r>
              <a:rPr lang="th-TH" sz="4000" b="1" dirty="0" smtClean="0"/>
              <a:t>และ แนวทางการกำหนดโครงการ</a:t>
            </a:r>
            <a:endParaRPr lang="en-US" sz="4000" b="1" dirty="0" smtClean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981200" y="4343400"/>
            <a:ext cx="6400800" cy="1752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th-TH" sz="2800" b="1" dirty="0" smtClean="0"/>
              <a:t>คณะที่ปรึกษา วิทยาลัยการจัดการมหาวิทยาลัยมหิดล</a:t>
            </a:r>
          </a:p>
          <a:p>
            <a:pPr algn="r"/>
            <a:endParaRPr lang="th-TH" sz="2800" b="1" dirty="0" smtClean="0"/>
          </a:p>
          <a:p>
            <a:pPr algn="r"/>
            <a:endParaRPr lang="th-TH" sz="2800" b="1" dirty="0" smtClean="0"/>
          </a:p>
          <a:p>
            <a:pPr marL="0" indent="0" algn="r">
              <a:buNone/>
            </a:pPr>
            <a:r>
              <a:rPr lang="th-TH" sz="2800" b="1" dirty="0" smtClean="0"/>
              <a:t>๒ พฤษภาคม ๒๕๕๙</a:t>
            </a:r>
            <a:endParaRPr lang="en-US" sz="2800" b="1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4724400"/>
            <a:ext cx="329755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6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Simple Rules, Good Strategy </a:t>
            </a:r>
            <a:r>
              <a:rPr lang="th-TH" sz="3600" b="1" dirty="0" smtClean="0"/>
              <a:t>และ การคิดวิเคราะห์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848EC-BEE9-4CDF-978B-4CBA9B23D102}" type="slidenum">
              <a:rPr lang="en-US" smtClean="0"/>
              <a:t>10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58293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724400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5524500" y="4343400"/>
            <a:ext cx="914400" cy="785812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238500" y="4305300"/>
            <a:ext cx="1057275" cy="1647825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486275" y="4267200"/>
            <a:ext cx="30956" cy="167640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09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8800"/>
            <a:ext cx="8610600" cy="1143000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แผนฯ </a:t>
            </a:r>
            <a:r>
              <a:rPr lang="en-US" sz="3200" b="1" dirty="0" smtClean="0"/>
              <a:t>20 </a:t>
            </a:r>
            <a:r>
              <a:rPr lang="th-TH" sz="3200" b="1" dirty="0" smtClean="0"/>
              <a:t>ปี แผนฯชาติ แผนฯภาค แผนฯ กจว</a:t>
            </a:r>
            <a:r>
              <a:rPr lang="en-US" sz="3200" b="1" dirty="0" smtClean="0"/>
              <a:t>---Supply Analysis</a:t>
            </a:r>
            <a:endParaRPr lang="en-US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1981200" y="2895600"/>
            <a:ext cx="5334000" cy="1569660"/>
          </a:xfrm>
          <a:prstGeom prst="rect">
            <a:avLst/>
          </a:prstGeom>
          <a:ln w="5715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การ</a:t>
            </a:r>
            <a:r>
              <a:rPr lang="th-TH" sz="2400" b="1" dirty="0"/>
              <a:t>เชื่อมโยงระหว่างแผนพัฒนาประเทศ </a:t>
            </a:r>
            <a:r>
              <a:rPr lang="en-US" sz="2400" b="1" dirty="0"/>
              <a:t>20 </a:t>
            </a:r>
            <a:r>
              <a:rPr lang="th-TH" sz="2400" b="1" dirty="0"/>
              <a:t>ปี</a:t>
            </a:r>
            <a:r>
              <a:rPr lang="en-US" sz="2400" b="1" dirty="0"/>
              <a:t>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Thailand </a:t>
            </a:r>
            <a:r>
              <a:rPr lang="en-US" sz="2400" b="1" dirty="0"/>
              <a:t>4.0,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แผนฯ</a:t>
            </a:r>
            <a:r>
              <a:rPr lang="th-TH" sz="2400" b="1" dirty="0"/>
              <a:t>ฉบับ </a:t>
            </a:r>
            <a:r>
              <a:rPr lang="en-US" sz="2400" b="1" dirty="0"/>
              <a:t>12,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ยุทธศาสตร์</a:t>
            </a:r>
            <a:r>
              <a:rPr lang="th-TH" sz="2400" b="1" dirty="0"/>
              <a:t>การพัฒนาภาค เมืองและพื้นที่เศรษฐกิจ</a:t>
            </a:r>
            <a:r>
              <a:rPr lang="en-US" sz="2400" b="1" dirty="0"/>
              <a:t>,</a:t>
            </a:r>
            <a:r>
              <a:rPr lang="th-TH" sz="2400" b="1" dirty="0"/>
              <a:t> </a:t>
            </a:r>
            <a:endParaRPr lang="th-TH" sz="24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22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" y="228600"/>
            <a:ext cx="8553451" cy="639762"/>
          </a:xfrm>
        </p:spPr>
        <p:txBody>
          <a:bodyPr>
            <a:normAutofit fontScale="90000"/>
          </a:bodyPr>
          <a:lstStyle/>
          <a:p>
            <a:r>
              <a:rPr lang="th-TH" sz="3100" b="1" dirty="0" smtClean="0"/>
              <a:t>สรุปในภาพรวมของแผนฯ และ นโยบาย</a:t>
            </a:r>
            <a:r>
              <a:rPr lang="en-US" sz="3100" b="1" dirty="0" smtClean="0"/>
              <a:t>---</a:t>
            </a:r>
            <a:r>
              <a:rPr lang="th-TH" sz="3100" b="1" dirty="0" smtClean="0"/>
              <a:t>แผน </a:t>
            </a:r>
            <a:r>
              <a:rPr lang="en-US" sz="3100" b="1" dirty="0" smtClean="0"/>
              <a:t>20 </a:t>
            </a:r>
            <a:r>
              <a:rPr lang="th-TH" sz="3100" b="1" dirty="0" smtClean="0"/>
              <a:t>ปี แผนฯ </a:t>
            </a:r>
            <a:r>
              <a:rPr lang="en-US" sz="3100" b="1" dirty="0" smtClean="0"/>
              <a:t>12, Thailand 4.0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762375" y="933450"/>
            <a:ext cx="5105400" cy="2514600"/>
            <a:chOff x="3762375" y="914400"/>
            <a:chExt cx="5105400" cy="2514600"/>
          </a:xfrm>
        </p:grpSpPr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75" y="1099066"/>
              <a:ext cx="4800600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762375" y="1099066"/>
              <a:ext cx="5105400" cy="23299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629400" y="914400"/>
              <a:ext cx="978153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th-TH" dirty="0" smtClean="0"/>
                <a:t>แผนฯ </a:t>
              </a:r>
              <a:r>
                <a:rPr lang="en-US" dirty="0" smtClean="0"/>
                <a:t>20 </a:t>
              </a:r>
              <a:r>
                <a:rPr lang="th-TH" dirty="0" smtClean="0"/>
                <a:t>ปี</a:t>
              </a:r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4324" y="3672740"/>
            <a:ext cx="8153400" cy="2775465"/>
            <a:chOff x="152400" y="3429000"/>
            <a:chExt cx="8153400" cy="277546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3604141"/>
              <a:ext cx="4819650" cy="2519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>
              <a:off x="152400" y="3604140"/>
              <a:ext cx="8153400" cy="260032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4469" y="3429000"/>
              <a:ext cx="82266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th-TH" dirty="0" smtClean="0"/>
                <a:t>แผนฯ </a:t>
              </a:r>
              <a:r>
                <a:rPr lang="en-US" dirty="0" smtClean="0"/>
                <a:t>12</a:t>
              </a:r>
              <a:endParaRPr lang="en-US" dirty="0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850" y="3804985"/>
              <a:ext cx="2705099" cy="2198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5105400" y="3604140"/>
              <a:ext cx="0" cy="26003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ounded Rectangle 13"/>
          <p:cNvSpPr/>
          <p:nvPr/>
        </p:nvSpPr>
        <p:spPr>
          <a:xfrm>
            <a:off x="7118476" y="4234934"/>
            <a:ext cx="923923" cy="565665"/>
          </a:xfrm>
          <a:prstGeom prst="roundRect">
            <a:avLst/>
          </a:prstGeom>
          <a:solidFill>
            <a:srgbClr val="FFFF00">
              <a:alpha val="41176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5400000">
            <a:off x="4900180" y="2734959"/>
            <a:ext cx="1807071" cy="3682633"/>
          </a:xfrm>
          <a:prstGeom prst="arc">
            <a:avLst>
              <a:gd name="adj1" fmla="val 16276958"/>
              <a:gd name="adj2" fmla="val 4378774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4709441">
            <a:off x="3965906" y="2391355"/>
            <a:ext cx="2689186" cy="5009903"/>
          </a:xfrm>
          <a:prstGeom prst="arc">
            <a:avLst>
              <a:gd name="adj1" fmla="val 16308945"/>
              <a:gd name="adj2" fmla="val 5901077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/>
          <p:cNvSpPr/>
          <p:nvPr/>
        </p:nvSpPr>
        <p:spPr>
          <a:xfrm rot="5400000">
            <a:off x="1423988" y="3529013"/>
            <a:ext cx="1904998" cy="2771775"/>
          </a:xfrm>
          <a:prstGeom prst="arc">
            <a:avLst>
              <a:gd name="adj1" fmla="val 19573962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5594119">
            <a:off x="1660141" y="4185031"/>
            <a:ext cx="1588043" cy="1689795"/>
          </a:xfrm>
          <a:prstGeom prst="arc">
            <a:avLst>
              <a:gd name="adj1" fmla="val 19573962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5594119">
            <a:off x="2417361" y="4313250"/>
            <a:ext cx="1119822" cy="1519133"/>
          </a:xfrm>
          <a:prstGeom prst="arc">
            <a:avLst>
              <a:gd name="adj1" fmla="val 174789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124200" y="4800599"/>
            <a:ext cx="533400" cy="53340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16200000">
            <a:off x="1634975" y="3816201"/>
            <a:ext cx="5562600" cy="2044998"/>
          </a:xfrm>
          <a:prstGeom prst="arc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762000" y="4800599"/>
            <a:ext cx="1796143" cy="522515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897" y="2293773"/>
            <a:ext cx="3090335" cy="244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6" name="Isosceles Triangle 14335"/>
          <p:cNvSpPr/>
          <p:nvPr/>
        </p:nvSpPr>
        <p:spPr>
          <a:xfrm>
            <a:off x="2610997" y="4826737"/>
            <a:ext cx="513203" cy="470237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3762375" y="4800599"/>
            <a:ext cx="628649" cy="522515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41" name="Straight Connector 14340"/>
          <p:cNvCxnSpPr/>
          <p:nvPr/>
        </p:nvCxnSpPr>
        <p:spPr>
          <a:xfrm flipV="1">
            <a:off x="3962399" y="2590801"/>
            <a:ext cx="10885" cy="22097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7" name="Elbow Connector 14346"/>
          <p:cNvCxnSpPr/>
          <p:nvPr/>
        </p:nvCxnSpPr>
        <p:spPr>
          <a:xfrm rot="5400000" flipH="1" flipV="1">
            <a:off x="2015512" y="2365988"/>
            <a:ext cx="3217499" cy="1533525"/>
          </a:xfrm>
          <a:prstGeom prst="bentConnector3">
            <a:avLst>
              <a:gd name="adj1" fmla="val 100073"/>
            </a:avLst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6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1" grpId="0" animBg="1"/>
      <p:bldP spid="26" grpId="0" animBg="1"/>
      <p:bldP spid="27" grpId="0" animBg="1"/>
      <p:bldP spid="14336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33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8839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45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3200" b="1" dirty="0"/>
              <a:t>ยุทธศาสตร์การ</a:t>
            </a:r>
            <a:r>
              <a:rPr lang="th-TH" sz="3200" b="1" dirty="0" smtClean="0"/>
              <a:t>พัฒนาภาค เมือง และ</a:t>
            </a:r>
            <a:r>
              <a:rPr lang="th-TH" sz="3200" b="1" dirty="0"/>
              <a:t>พื้นที่เศรษฐกิจ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391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" y="152400"/>
            <a:ext cx="8229600" cy="639762"/>
          </a:xfrm>
        </p:spPr>
        <p:txBody>
          <a:bodyPr>
            <a:noAutofit/>
          </a:bodyPr>
          <a:lstStyle/>
          <a:p>
            <a:r>
              <a:rPr lang="th-TH" sz="2800" b="1" dirty="0" smtClean="0"/>
              <a:t>สรุปในภาพรวมของแผนฯ และ นโยบาย</a:t>
            </a:r>
            <a:r>
              <a:rPr lang="th-TH" sz="2800" b="1" dirty="0"/>
              <a:t/>
            </a:r>
            <a:br>
              <a:rPr lang="th-TH" sz="2800" b="1" dirty="0"/>
            </a:br>
            <a:r>
              <a:rPr lang="th-TH" sz="2800" b="1" dirty="0" smtClean="0"/>
              <a:t>แผน </a:t>
            </a:r>
            <a:r>
              <a:rPr lang="en-US" sz="2800" b="1" dirty="0" smtClean="0"/>
              <a:t>20 </a:t>
            </a:r>
            <a:r>
              <a:rPr lang="th-TH" sz="2800" b="1" dirty="0" smtClean="0"/>
              <a:t>ปี แผนฯ </a:t>
            </a:r>
            <a:r>
              <a:rPr lang="en-US" sz="2800" b="1" dirty="0" smtClean="0"/>
              <a:t>12, Thailand 4.0 </a:t>
            </a:r>
            <a:r>
              <a:rPr lang="th-TH" sz="2800" b="1" dirty="0" smtClean="0"/>
              <a:t>และ แผนฯภาคกลาง</a:t>
            </a:r>
            <a:endParaRPr lang="en-US" sz="28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14400"/>
            <a:ext cx="4572000" cy="184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136885" y="3124200"/>
            <a:ext cx="2377715" cy="3544971"/>
            <a:chOff x="250372" y="3574185"/>
            <a:chExt cx="2694511" cy="4123783"/>
          </a:xfrm>
        </p:grpSpPr>
        <p:sp>
          <p:nvSpPr>
            <p:cNvPr id="28" name="TextBox 27"/>
            <p:cNvSpPr txBox="1"/>
            <p:nvPr/>
          </p:nvSpPr>
          <p:spPr>
            <a:xfrm>
              <a:off x="326574" y="3679991"/>
              <a:ext cx="2445604" cy="3830914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ยกระดับการพัฒนากลุ่มอุตสาหกรรมในพื้นที่ จว พระนครศรีอยุธยา ให้เป็นกลุ่มอุตสาหกรรม </a:t>
              </a:r>
              <a:r>
                <a:rPr lang="en-US" sz="1600" dirty="0" smtClean="0"/>
                <a:t>High Tech </a:t>
              </a:r>
              <a:r>
                <a:rPr lang="th-TH" sz="1600" dirty="0" smtClean="0"/>
                <a:t>และ </a:t>
              </a:r>
              <a:r>
                <a:rPr lang="en-US" sz="1600" dirty="0" smtClean="0"/>
                <a:t>Industry </a:t>
              </a:r>
              <a:r>
                <a:rPr lang="th-TH" sz="1600" dirty="0" smtClean="0"/>
                <a:t>แห่งอนาคต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การให้สิทธิประโยชน์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การพัฒนาคนและเทคโนโลยี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การพันาโครงสร้างพื้นฐาน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การแก้ไขกฏระเบียบที่เป็นอุปสรรค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สนับสนุนเงินทุนเพื่อผลักดันให้เกิดการลงทุน</a:t>
              </a:r>
              <a:endParaRPr lang="en-US" sz="1600" dirty="0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50372" y="3574185"/>
              <a:ext cx="2694511" cy="4123783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94514" y="3092875"/>
            <a:ext cx="1828800" cy="3589621"/>
            <a:chOff x="410537" y="3558687"/>
            <a:chExt cx="1989484" cy="3969099"/>
          </a:xfrm>
        </p:grpSpPr>
        <p:sp>
          <p:nvSpPr>
            <p:cNvPr id="36" name="TextBox 35"/>
            <p:cNvSpPr txBox="1"/>
            <p:nvPr/>
          </p:nvSpPr>
          <p:spPr>
            <a:xfrm>
              <a:off x="435561" y="3570995"/>
              <a:ext cx="1964459" cy="3641352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19063" indent="-119063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รักษา</a:t>
              </a:r>
              <a:r>
                <a:rPr lang="th-TH" sz="1600" dirty="0"/>
                <a:t>และพัฒนาประสิทธิภาพในการผลิตอาหารของพื้นที่ จว พระนครศรีอยุธยา ซึ่งเป็นแหล่งผลิตข้าวพืชผักและประมงน้ำ</a:t>
              </a:r>
              <a:r>
                <a:rPr lang="th-TH" sz="1600" dirty="0" smtClean="0"/>
                <a:t>จืด</a:t>
              </a:r>
              <a:r>
                <a:rPr lang="th-TH" sz="1600" dirty="0"/>
                <a:t>ของประเทศ</a:t>
              </a:r>
            </a:p>
            <a:p>
              <a:pPr marL="282575" lvl="1" indent="-163513">
                <a:buFont typeface="Arial" panose="020B0604020202020204" pitchFamily="34" charset="0"/>
                <a:buChar char="•"/>
              </a:pPr>
              <a:r>
                <a:rPr lang="th-TH" sz="1600" dirty="0"/>
                <a:t>เน้นการผลิตและแปรรูปที่สร้างมูลค่าเพิ่ม และ</a:t>
              </a:r>
            </a:p>
            <a:p>
              <a:pPr marL="282575" lvl="1" indent="-163513">
                <a:buFont typeface="Arial" panose="020B0604020202020204" pitchFamily="34" charset="0"/>
                <a:buChar char="•"/>
              </a:pPr>
              <a:r>
                <a:rPr lang="th-TH" sz="1600" dirty="0"/>
                <a:t>เน้นการผลิตและส่งออกสินค้าการเกษตรคุณภาพสูงที่ผู้บริโภคตลาดเฉพาะและตลาด</a:t>
              </a:r>
              <a:r>
                <a:rPr lang="th-TH" sz="1600" dirty="0" smtClean="0"/>
                <a:t>ระดับบน</a:t>
              </a:r>
              <a:endParaRPr lang="en-US" sz="1600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410537" y="3558687"/>
              <a:ext cx="1989484" cy="3969099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69029" y="3111863"/>
            <a:ext cx="2438400" cy="3581407"/>
            <a:chOff x="6564086" y="3102422"/>
            <a:chExt cx="2438400" cy="3581407"/>
          </a:xfrm>
        </p:grpSpPr>
        <p:sp>
          <p:nvSpPr>
            <p:cNvPr id="42" name="TextBox 41"/>
            <p:cNvSpPr txBox="1"/>
            <p:nvPr/>
          </p:nvSpPr>
          <p:spPr>
            <a:xfrm>
              <a:off x="6629400" y="3143950"/>
              <a:ext cx="2285999" cy="3323987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th-TH" sz="2000" dirty="0" smtClean="0"/>
                <a:t>สนับสนุนและส่งเสริมการท่องเที่ยวใน จว พระนครศรีอยุธยา ให้เป็นศูนย์กลางการท่องเที่ยวด้านประวิติศาสตร์และวัฒนธรรม</a:t>
              </a:r>
            </a:p>
            <a:p>
              <a:pPr marL="347663" lvl="1" indent="-173038">
                <a:buFont typeface="Arial" panose="020B0604020202020204" pitchFamily="34" charset="0"/>
                <a:buChar char="•"/>
              </a:pPr>
              <a:r>
                <a:rPr lang="th-TH" dirty="0" smtClean="0"/>
                <a:t>ปรับปรุงและพัฒนาแหล่งท่องเที่ยวและกิจกรรมการท่องเที่ยวให้มีความหลากหลาย และ เชื่อมโยงการท่องเที่ยวใน กลุ่ม จว</a:t>
              </a:r>
              <a:endParaRPr lang="en-US" dirty="0"/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6564086" y="3102422"/>
              <a:ext cx="2438400" cy="3581407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 flipV="1">
            <a:off x="1752600" y="2286001"/>
            <a:ext cx="1676400" cy="825862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3494313" y="2286000"/>
            <a:ext cx="283030" cy="796234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3788229" y="2286001"/>
            <a:ext cx="2002972" cy="818006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4" name="TextBox 14353"/>
          <p:cNvSpPr txBox="1"/>
          <p:nvPr/>
        </p:nvSpPr>
        <p:spPr>
          <a:xfrm>
            <a:off x="246600" y="2684117"/>
            <a:ext cx="11576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แผนภาคกลาง</a:t>
            </a:r>
            <a:endParaRPr lang="en-US" b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16</a:t>
            </a:fld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1254589" y="4191000"/>
            <a:ext cx="6980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73539" y="4448175"/>
            <a:ext cx="6980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911939" y="4352925"/>
            <a:ext cx="18777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911939" y="4648200"/>
            <a:ext cx="112666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911939" y="4943475"/>
            <a:ext cx="678986" cy="67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301967" y="4578716"/>
            <a:ext cx="13274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672081" y="4343400"/>
            <a:ext cx="95731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672081" y="4805859"/>
            <a:ext cx="103351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5500631" y="5067300"/>
            <a:ext cx="947794" cy="52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500631" y="6019800"/>
            <a:ext cx="1204969" cy="52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5462531" y="6286500"/>
            <a:ext cx="490594" cy="52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58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3600" b="1" dirty="0" smtClean="0"/>
              <a:t>แต่ ความเชื่อมโยงของแผนฯทั้งหมด (แผนฯ </a:t>
            </a:r>
            <a:r>
              <a:rPr lang="en-US" sz="3600" b="1" dirty="0" smtClean="0"/>
              <a:t>20</a:t>
            </a:r>
            <a:r>
              <a:rPr lang="th-TH" sz="3600" b="1" dirty="0" smtClean="0"/>
              <a:t>ปี แผนฯ </a:t>
            </a:r>
            <a:r>
              <a:rPr lang="en-US" sz="3600" b="1" dirty="0" smtClean="0"/>
              <a:t>12</a:t>
            </a:r>
            <a:r>
              <a:rPr lang="th-TH" sz="3600" b="1" dirty="0" smtClean="0"/>
              <a:t> แผนฯภาค และ </a:t>
            </a:r>
            <a:r>
              <a:rPr lang="en-US" sz="3600" b="1" dirty="0" smtClean="0"/>
              <a:t>Thailand 4.0</a:t>
            </a:r>
            <a:r>
              <a:rPr lang="th-TH" sz="3600" b="1" dirty="0" smtClean="0"/>
              <a:t>) สามารถทำให้สมบูรณ์ขึ้น</a:t>
            </a:r>
            <a:br>
              <a:rPr lang="th-TH" sz="3600" b="1" dirty="0" smtClean="0"/>
            </a:br>
            <a:r>
              <a:rPr lang="th-TH" sz="3600" b="1" dirty="0" smtClean="0"/>
              <a:t>ได้ด้วยหลัก </a:t>
            </a:r>
            <a:r>
              <a:rPr lang="en-US" sz="3600" b="1" dirty="0" smtClean="0"/>
              <a:t>Value Chain </a:t>
            </a:r>
            <a:r>
              <a:rPr lang="th-TH" sz="3600" b="1" dirty="0" smtClean="0"/>
              <a:t>(ต้นทาง กลางทาง และ ปลายทาง)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941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หลัก </a:t>
            </a:r>
            <a:r>
              <a:rPr lang="en-US" b="1" dirty="0" smtClean="0"/>
              <a:t>Value Chain </a:t>
            </a:r>
            <a:r>
              <a:rPr lang="th-TH" b="1" dirty="0" smtClean="0"/>
              <a:t>ของ นายกรัฐมนตรี</a:t>
            </a:r>
            <a:endParaRPr lang="en-US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5344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36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การที่จะเชื่อมโยงหลัก </a:t>
            </a:r>
            <a:r>
              <a:rPr lang="en-US" b="1" dirty="0" smtClean="0"/>
              <a:t>Value</a:t>
            </a:r>
            <a:r>
              <a:rPr lang="th-TH" b="1" dirty="0" smtClean="0"/>
              <a:t> </a:t>
            </a:r>
            <a:r>
              <a:rPr lang="en-US" b="1" dirty="0" smtClean="0"/>
              <a:t>Chain 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และ แผนฯในทุกระดับ ให้เข้ากันได้อย่างสมบูรณ์ </a:t>
            </a:r>
            <a:br>
              <a:rPr lang="th-TH" b="1" dirty="0" smtClean="0"/>
            </a:br>
            <a:r>
              <a:rPr lang="th-TH" b="1" dirty="0" smtClean="0"/>
              <a:t>เราจำเป็นต้องหาข้อมูลเพิ่มเติมเกี่ยวกับปลายทาง </a:t>
            </a:r>
            <a:r>
              <a:rPr lang="en-US" b="1" dirty="0" smtClean="0"/>
              <a:t>(Analysis of the Demand Side)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355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Agenda</a:t>
            </a:r>
            <a:br>
              <a:rPr lang="en-US" b="1" dirty="0" smtClean="0"/>
            </a:br>
            <a:r>
              <a:rPr lang="en-US" b="1" dirty="0" smtClean="0"/>
              <a:t>(05/02/16)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20000"/>
          </a:bodyPr>
          <a:lstStyle/>
          <a:p>
            <a:r>
              <a:rPr lang="th-TH" dirty="0" smtClean="0"/>
              <a:t>วัตถุประสงค์ของการสัมมนา</a:t>
            </a:r>
            <a:endParaRPr lang="en-US" dirty="0" smtClean="0"/>
          </a:p>
          <a:p>
            <a:r>
              <a:rPr lang="th-TH" dirty="0" smtClean="0"/>
              <a:t>แผนพัฒนากลุ่มจังหวัด </a:t>
            </a:r>
            <a:r>
              <a:rPr lang="en-US" dirty="0" smtClean="0"/>
              <a:t>(2</a:t>
            </a:r>
            <a:r>
              <a:rPr lang="en-US" baseline="30000" dirty="0" smtClean="0"/>
              <a:t>nd</a:t>
            </a:r>
            <a:r>
              <a:rPr lang="en-US" dirty="0" smtClean="0"/>
              <a:t> Draft)</a:t>
            </a:r>
            <a:endParaRPr lang="th-TH" dirty="0" smtClean="0"/>
          </a:p>
          <a:p>
            <a:pPr lvl="1"/>
            <a:r>
              <a:rPr lang="th-TH" dirty="0" smtClean="0"/>
              <a:t>ภาพรวมของหลักการ</a:t>
            </a:r>
          </a:p>
          <a:p>
            <a:pPr lvl="1"/>
            <a:r>
              <a:rPr lang="th-TH" dirty="0" smtClean="0"/>
              <a:t>รายละเอียดของแผนพัฒนากลุ่มจังหวัด</a:t>
            </a:r>
          </a:p>
          <a:p>
            <a:pPr lvl="2"/>
            <a:r>
              <a:rPr lang="th-TH" dirty="0" smtClean="0"/>
              <a:t>ที่มาของแผนพัฒนากลุ่มจังหวัดภาคกลางตอนบน</a:t>
            </a:r>
          </a:p>
          <a:p>
            <a:pPr lvl="2"/>
            <a:r>
              <a:rPr lang="th-TH" dirty="0" smtClean="0"/>
              <a:t>วิสัยทัศน์ </a:t>
            </a:r>
            <a:r>
              <a:rPr lang="en-US" dirty="0" smtClean="0"/>
              <a:t>Positioning </a:t>
            </a:r>
            <a:r>
              <a:rPr lang="th-TH" dirty="0" smtClean="0"/>
              <a:t>ยุทธศาสตร์</a:t>
            </a:r>
          </a:p>
          <a:p>
            <a:pPr lvl="2"/>
            <a:r>
              <a:rPr lang="th-TH" dirty="0" smtClean="0"/>
              <a:t>การเปรียบเทียบกับแผนเดิม</a:t>
            </a:r>
            <a:endParaRPr lang="en-US" dirty="0" smtClean="0"/>
          </a:p>
          <a:p>
            <a:pPr lvl="2"/>
            <a:r>
              <a:rPr lang="th-TH" dirty="0" smtClean="0"/>
              <a:t>เป้าประสงค์ และ ตัวชี้วัด</a:t>
            </a:r>
            <a:endParaRPr lang="en-US" dirty="0" smtClean="0"/>
          </a:p>
          <a:p>
            <a:r>
              <a:rPr lang="th-TH" dirty="0" smtClean="0"/>
              <a:t>แนวทางการกำหนดโครงการ</a:t>
            </a:r>
          </a:p>
          <a:p>
            <a:pPr lvl="1"/>
            <a:r>
              <a:rPr lang="th-TH" dirty="0" smtClean="0"/>
              <a:t>ตัวอย่างของโครงการและความสัมพันธ์กับแผนยุทธศาสตร์</a:t>
            </a:r>
          </a:p>
          <a:p>
            <a:r>
              <a:rPr lang="th-TH" dirty="0"/>
              <a:t>สรุป และ ขั้นตอนต่อไป</a:t>
            </a:r>
          </a:p>
          <a:p>
            <a:r>
              <a:rPr lang="en-US" dirty="0" smtClean="0"/>
              <a:t>Workshop &amp; Comment</a:t>
            </a:r>
          </a:p>
        </p:txBody>
      </p:sp>
    </p:spTree>
    <p:extLst>
      <p:ext uri="{BB962C8B-B14F-4D97-AF65-F5344CB8AC3E}">
        <p14:creationId xmlns:p14="http://schemas.microsoft.com/office/powerpoint/2010/main" val="23010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599" y="6325382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28758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35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Analysis---2*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599" y="6325382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" y="1066800"/>
            <a:ext cx="7728758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6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Analysis---3*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9" y="1687715"/>
            <a:ext cx="7543800" cy="4781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959" y="914400"/>
            <a:ext cx="7892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ข้อมูลจาก </a:t>
            </a:r>
            <a:r>
              <a:rPr lang="en-US" sz="1600" dirty="0" smtClean="0"/>
              <a:t>IMF </a:t>
            </a:r>
            <a:r>
              <a:rPr lang="th-TH" sz="1600" dirty="0" smtClean="0"/>
              <a:t>ชี้ให้เห็นว่าประเทศ </a:t>
            </a:r>
            <a:r>
              <a:rPr lang="en-US" sz="1600" dirty="0" smtClean="0"/>
              <a:t>CLMV, ASEAN-5,</a:t>
            </a:r>
            <a:r>
              <a:rPr lang="th-TH" sz="1600" dirty="0" smtClean="0"/>
              <a:t> จีน</a:t>
            </a:r>
            <a:r>
              <a:rPr lang="en-US" sz="1600" dirty="0" smtClean="0"/>
              <a:t>, Middle East </a:t>
            </a:r>
            <a:r>
              <a:rPr lang="th-TH" sz="1600" dirty="0" smtClean="0"/>
              <a:t>และ </a:t>
            </a:r>
            <a:r>
              <a:rPr lang="en-US" sz="1600" dirty="0" smtClean="0"/>
              <a:t>North Africa, </a:t>
            </a:r>
            <a:r>
              <a:rPr lang="th-TH" sz="1600" dirty="0" smtClean="0"/>
              <a:t>และ อินเดีย มีอัตราการเติบโตของ </a:t>
            </a:r>
            <a:r>
              <a:rPr lang="en-US" sz="1600" dirty="0" smtClean="0"/>
              <a:t>Import </a:t>
            </a:r>
            <a:r>
              <a:rPr lang="th-TH" sz="1600" dirty="0" smtClean="0"/>
              <a:t>ในระดับสูงในปี </a:t>
            </a:r>
            <a:r>
              <a:rPr lang="en-US" sz="1600" dirty="0" smtClean="0"/>
              <a:t>2011-2015 </a:t>
            </a:r>
            <a:r>
              <a:rPr lang="th-TH" sz="1600" dirty="0" smtClean="0"/>
              <a:t>และจะเติบโตอย่างต่อเนื่องต่อไปในอนาคต </a:t>
            </a:r>
            <a:r>
              <a:rPr lang="en-US" sz="1600" dirty="0" smtClean="0"/>
              <a:t>2016-2020</a:t>
            </a:r>
            <a:r>
              <a:rPr lang="th-TH" sz="1600" dirty="0" smtClean="0"/>
              <a:t> </a:t>
            </a:r>
            <a:r>
              <a:rPr lang="en-US" sz="1600" dirty="0" smtClean="0"/>
              <a:t> </a:t>
            </a:r>
            <a:r>
              <a:rPr lang="th-TH" sz="1600" dirty="0" smtClean="0"/>
              <a:t>อีกทั้งยังมี </a:t>
            </a:r>
            <a:r>
              <a:rPr lang="en-US" sz="1600" dirty="0" smtClean="0"/>
              <a:t>Market Share </a:t>
            </a:r>
            <a:r>
              <a:rPr lang="th-TH" sz="1600" dirty="0" smtClean="0"/>
              <a:t>ของ </a:t>
            </a:r>
            <a:r>
              <a:rPr lang="en-US" sz="1600" dirty="0" smtClean="0"/>
              <a:t>Import </a:t>
            </a:r>
            <a:r>
              <a:rPr lang="th-TH" sz="1600" dirty="0" smtClean="0"/>
              <a:t>เพิ่มขึ้นด้วย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559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Analysis---4*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33302" y="1095660"/>
            <a:ext cx="8284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ประเทศกำลังพัฒนา </a:t>
            </a:r>
            <a:r>
              <a:rPr lang="en-US" sz="2000" dirty="0" smtClean="0"/>
              <a:t>(Emerging Countries) </a:t>
            </a:r>
            <a:r>
              <a:rPr lang="th-TH" sz="2000" dirty="0" smtClean="0"/>
              <a:t>ที่มีอัตราการ </a:t>
            </a:r>
            <a:r>
              <a:rPr lang="en-US" sz="2000" dirty="0" smtClean="0"/>
              <a:t>Import </a:t>
            </a:r>
            <a:r>
              <a:rPr lang="th-TH" sz="2000" dirty="0" smtClean="0"/>
              <a:t>สูง</a:t>
            </a:r>
            <a:r>
              <a:rPr lang="en-US" sz="2000" dirty="0" smtClean="0"/>
              <a:t>---Demand </a:t>
            </a:r>
            <a:r>
              <a:rPr lang="th-TH" sz="2000" dirty="0" smtClean="0"/>
              <a:t>อะไร</a:t>
            </a:r>
            <a:r>
              <a:rPr lang="th-TH" sz="2000" dirty="0"/>
              <a:t>?</a:t>
            </a:r>
            <a:endParaRPr lang="en-US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9" y="1506656"/>
            <a:ext cx="7924800" cy="474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7467600" y="1371600"/>
            <a:ext cx="304800" cy="1066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477000" y="1433685"/>
            <a:ext cx="914400" cy="10047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5867400" y="2286000"/>
            <a:ext cx="7620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467600" y="2133600"/>
            <a:ext cx="7620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5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Analysis---5*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33302" y="1095660"/>
            <a:ext cx="8284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ประเทศพัฒนาแล้ว </a:t>
            </a:r>
            <a:r>
              <a:rPr lang="en-US" sz="2000" dirty="0" smtClean="0"/>
              <a:t>(Developed Countries)---Demand </a:t>
            </a:r>
            <a:r>
              <a:rPr lang="th-TH" sz="2000" dirty="0" smtClean="0"/>
              <a:t>อะไร</a:t>
            </a:r>
            <a:r>
              <a:rPr lang="th-TH" sz="2000" dirty="0"/>
              <a:t>?</a:t>
            </a:r>
            <a:endParaRPr lang="en-US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9" y="1506656"/>
            <a:ext cx="7924800" cy="474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/>
          <p:cNvCxnSpPr>
            <a:endCxn id="19" idx="0"/>
          </p:cNvCxnSpPr>
          <p:nvPr/>
        </p:nvCxnSpPr>
        <p:spPr>
          <a:xfrm>
            <a:off x="5867400" y="1371600"/>
            <a:ext cx="865415" cy="8572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77000" y="2228850"/>
            <a:ext cx="511629" cy="4191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90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Transnational Logistics Route</a:t>
            </a:r>
            <a:br>
              <a:rPr lang="en-US" b="1" dirty="0" smtClean="0"/>
            </a:br>
            <a:r>
              <a:rPr lang="th-TH" b="1" dirty="0" smtClean="0"/>
              <a:t>(เส้นทางการขนส่งข้ามประเทศ)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9604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Transnational Logistics Route---1*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แล้วเราจะเข้าถึงประเทศ </a:t>
            </a:r>
            <a:r>
              <a:rPr lang="en-US" sz="2000" dirty="0" smtClean="0"/>
              <a:t>EM </a:t>
            </a:r>
            <a:r>
              <a:rPr lang="th-TH" sz="2000" dirty="0" smtClean="0"/>
              <a:t>ที่มี </a:t>
            </a:r>
            <a:r>
              <a:rPr lang="en-US" sz="2000" dirty="0" smtClean="0"/>
              <a:t>Demand </a:t>
            </a:r>
            <a:r>
              <a:rPr lang="th-TH" sz="2000" dirty="0" smtClean="0"/>
              <a:t>สูงได้อย่างไร? </a:t>
            </a:r>
            <a:r>
              <a:rPr lang="en-US" sz="2000" dirty="0" smtClean="0"/>
              <a:t> </a:t>
            </a:r>
            <a:endParaRPr lang="th-TH" sz="2000" dirty="0" smtClean="0"/>
          </a:p>
          <a:p>
            <a:r>
              <a:rPr lang="en-US" sz="2000" dirty="0" smtClean="0"/>
              <a:t>3) </a:t>
            </a:r>
            <a:r>
              <a:rPr lang="th-TH" sz="2000" dirty="0" smtClean="0"/>
              <a:t>ใช้ </a:t>
            </a:r>
            <a:r>
              <a:rPr lang="en-US" sz="2000" dirty="0" smtClean="0"/>
              <a:t>Tran-Asian Railways </a:t>
            </a:r>
            <a:r>
              <a:rPr lang="th-TH" sz="2000" dirty="0" smtClean="0"/>
              <a:t>และ </a:t>
            </a:r>
            <a:r>
              <a:rPr lang="en-US" sz="2000" dirty="0" smtClean="0"/>
              <a:t>Highway</a:t>
            </a:r>
            <a:r>
              <a:rPr lang="th-TH" sz="2000" dirty="0" smtClean="0"/>
              <a:t> ซึ่งเป็น </a:t>
            </a:r>
            <a:r>
              <a:rPr lang="en-US" sz="2000" dirty="0" smtClean="0"/>
              <a:t>Logistics Linkage </a:t>
            </a:r>
            <a:r>
              <a:rPr lang="th-TH" sz="2000" dirty="0" smtClean="0"/>
              <a:t>ทั้งในปัจจุบันและอนาคต</a:t>
            </a:r>
            <a:endParaRPr lang="en-US" sz="2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0" y="1752600"/>
            <a:ext cx="4051301" cy="458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4648200" y="1752600"/>
            <a:ext cx="0" cy="471656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98036"/>
            <a:ext cx="3962400" cy="459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6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Transnational Logistics Route---</a:t>
            </a:r>
            <a:r>
              <a:rPr lang="en-US" b="1" dirty="0"/>
              <a:t>2</a:t>
            </a:r>
            <a:r>
              <a:rPr lang="en-US" b="1" dirty="0" smtClean="0"/>
              <a:t>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แล้วเราจะเข้าถึงประเทศ </a:t>
            </a:r>
            <a:r>
              <a:rPr lang="en-US" sz="2000" dirty="0" smtClean="0"/>
              <a:t>EM </a:t>
            </a:r>
            <a:r>
              <a:rPr lang="th-TH" sz="2000" dirty="0" smtClean="0"/>
              <a:t>ที่มี </a:t>
            </a:r>
            <a:r>
              <a:rPr lang="en-US" sz="2000" dirty="0" smtClean="0"/>
              <a:t>Demand </a:t>
            </a:r>
            <a:r>
              <a:rPr lang="th-TH" sz="2000" dirty="0" smtClean="0"/>
              <a:t>สูงได้อย่างไร? </a:t>
            </a:r>
            <a:r>
              <a:rPr lang="en-US" sz="2000" dirty="0" smtClean="0"/>
              <a:t> </a:t>
            </a:r>
            <a:endParaRPr lang="th-TH" sz="2000" dirty="0" smtClean="0"/>
          </a:p>
          <a:p>
            <a:r>
              <a:rPr lang="en-US" sz="2000" dirty="0" smtClean="0"/>
              <a:t>4) </a:t>
            </a:r>
            <a:r>
              <a:rPr lang="th-TH" sz="2000" dirty="0" smtClean="0"/>
              <a:t>ใช้ ความเป็น </a:t>
            </a:r>
            <a:r>
              <a:rPr lang="en-US" sz="2000" dirty="0" smtClean="0"/>
              <a:t>Four-Nation Economic Corridor </a:t>
            </a:r>
            <a:r>
              <a:rPr lang="th-TH" sz="2000" dirty="0" smtClean="0"/>
              <a:t>ที่จะเกิดขึ้นในอนาคต</a:t>
            </a:r>
            <a:endParaRPr lang="en-US" sz="20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3661"/>
            <a:ext cx="8305800" cy="479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88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458200" cy="1143000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สรุปความเชื่อมโยงระหว่าง แผน </a:t>
            </a:r>
            <a:r>
              <a:rPr lang="en-US" sz="3200" b="1" dirty="0" smtClean="0"/>
              <a:t>20 </a:t>
            </a:r>
            <a:r>
              <a:rPr lang="th-TH" sz="3200" b="1" dirty="0" smtClean="0"/>
              <a:t>ปี</a:t>
            </a:r>
            <a:r>
              <a:rPr lang="en-US" sz="3200" b="1" dirty="0" smtClean="0"/>
              <a:t>,</a:t>
            </a:r>
            <a:r>
              <a:rPr lang="th-TH" sz="3200" b="1" dirty="0" smtClean="0"/>
              <a:t> แผน</a:t>
            </a:r>
            <a:r>
              <a:rPr lang="th-TH" sz="3200" b="1" dirty="0"/>
              <a:t>ฯ</a:t>
            </a:r>
            <a:r>
              <a:rPr lang="th-TH" sz="3200" b="1" dirty="0" smtClean="0"/>
              <a:t> </a:t>
            </a:r>
            <a:r>
              <a:rPr lang="en-US" sz="3200" b="1" dirty="0" smtClean="0"/>
              <a:t>12,</a:t>
            </a:r>
            <a:r>
              <a:rPr lang="th-TH" sz="3600" b="1" dirty="0" smtClean="0"/>
              <a:t> </a:t>
            </a:r>
            <a:r>
              <a:rPr lang="en-US" sz="3200" b="1" dirty="0" smtClean="0"/>
              <a:t>Thailand 4.0, </a:t>
            </a:r>
            <a:r>
              <a:rPr lang="th-TH" sz="3200" b="1" dirty="0" smtClean="0"/>
              <a:t>แผนฯภาค</a:t>
            </a:r>
            <a:r>
              <a:rPr lang="en-US" sz="3200" b="1" dirty="0" smtClean="0"/>
              <a:t>, Value Chain </a:t>
            </a:r>
            <a:r>
              <a:rPr lang="th-TH" sz="3200" b="1" dirty="0" smtClean="0"/>
              <a:t>และ </a:t>
            </a:r>
            <a:r>
              <a:rPr lang="en-US" sz="3200" b="1" dirty="0" smtClean="0"/>
              <a:t>Global Demand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2238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548" y="1467796"/>
            <a:ext cx="1301290" cy="148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314232"/>
            <a:ext cx="979487" cy="10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32505"/>
            <a:ext cx="3733800" cy="23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" y="161092"/>
            <a:ext cx="883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/>
              <a:t>ความเชื่อมโยงระหว่าง แผน </a:t>
            </a:r>
            <a:r>
              <a:rPr lang="en-US" b="1" dirty="0"/>
              <a:t>20 </a:t>
            </a:r>
            <a:r>
              <a:rPr lang="th-TH" b="1" dirty="0"/>
              <a:t>ปี</a:t>
            </a:r>
            <a:r>
              <a:rPr lang="en-US" b="1" dirty="0"/>
              <a:t>,</a:t>
            </a:r>
            <a:r>
              <a:rPr lang="th-TH" b="1" dirty="0"/>
              <a:t> แผนฯ </a:t>
            </a:r>
            <a:r>
              <a:rPr lang="en-US" b="1" dirty="0"/>
              <a:t>12,</a:t>
            </a:r>
            <a:r>
              <a:rPr lang="th-TH" sz="2000" b="1" dirty="0"/>
              <a:t> </a:t>
            </a:r>
            <a:r>
              <a:rPr lang="en-US" b="1" dirty="0"/>
              <a:t>Thailand 4.0, </a:t>
            </a:r>
            <a:r>
              <a:rPr lang="th-TH" b="1" dirty="0"/>
              <a:t>แผนฯภาค</a:t>
            </a:r>
            <a:r>
              <a:rPr lang="en-US" b="1" dirty="0"/>
              <a:t>, Value Chain </a:t>
            </a:r>
            <a:r>
              <a:rPr lang="th-TH" b="1" dirty="0"/>
              <a:t>และ </a:t>
            </a:r>
            <a:r>
              <a:rPr lang="en-US" b="1" dirty="0"/>
              <a:t>Global </a:t>
            </a:r>
            <a:r>
              <a:rPr lang="en-US" b="1" dirty="0" smtClean="0"/>
              <a:t>Demand (1)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25755" y="69353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Supply Side</a:t>
            </a:r>
          </a:p>
          <a:p>
            <a:r>
              <a:rPr lang="th-TH" b="1" u="sng" dirty="0" smtClean="0"/>
              <a:t>ต้นและกลางทาง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9" y="3494732"/>
            <a:ext cx="3124199" cy="138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148384" y="624673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Demand Side</a:t>
            </a:r>
            <a:endParaRPr lang="th-TH" b="1" u="sng" dirty="0" smtClean="0"/>
          </a:p>
          <a:p>
            <a:pPr algn="ctr"/>
            <a:r>
              <a:rPr lang="th-TH" b="1" u="sng" dirty="0" smtClean="0"/>
              <a:t>ปลายทาง</a:t>
            </a:r>
            <a:endParaRPr lang="en-US" b="1" u="sng" dirty="0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89" y="2666999"/>
            <a:ext cx="1289959" cy="124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775" y="1219200"/>
            <a:ext cx="1148911" cy="131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715628" y="76317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ตัวเชื่อม</a:t>
            </a:r>
            <a:endParaRPr lang="en-US" b="1" u="sng" dirty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461657" y="990600"/>
            <a:ext cx="226422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433457" y="979714"/>
            <a:ext cx="740229" cy="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681875" y="1937852"/>
            <a:ext cx="685800" cy="72856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Arrow 23"/>
          <p:cNvSpPr/>
          <p:nvPr/>
        </p:nvSpPr>
        <p:spPr>
          <a:xfrm rot="17719587">
            <a:off x="1265561" y="3020413"/>
            <a:ext cx="958344" cy="566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715628" y="2691867"/>
            <a:ext cx="748923" cy="5976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4495800" y="2691866"/>
            <a:ext cx="68580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886660" y="1898964"/>
            <a:ext cx="141914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6886660" y="1898964"/>
            <a:ext cx="1524466" cy="132983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14" y="5067300"/>
            <a:ext cx="1091643" cy="144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8" y="5029200"/>
            <a:ext cx="1798469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Rounded Rectangle 45"/>
          <p:cNvSpPr/>
          <p:nvPr/>
        </p:nvSpPr>
        <p:spPr>
          <a:xfrm>
            <a:off x="224776" y="3750130"/>
            <a:ext cx="3810000" cy="2764970"/>
          </a:xfrm>
          <a:prstGeom prst="roundRect">
            <a:avLst/>
          </a:prstGeom>
          <a:solidFill>
            <a:srgbClr val="92D050">
              <a:alpha val="41176"/>
            </a:srgbClr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Value-Added Agricultural &amp; Industrial &amp;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Environmental-Friendly Products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3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0" grpId="0"/>
      <p:bldP spid="24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th-TH" b="1" dirty="0" smtClean="0"/>
              <a:t>วัตถุประสงค์ของการสัมมนา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582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2101334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ในเมื่อนโยบายเป็นเช่นนี้ กจว ภาคกลางตอนบน </a:t>
            </a:r>
            <a:r>
              <a:rPr lang="en-US" b="1" dirty="0" smtClean="0"/>
              <a:t>1</a:t>
            </a:r>
            <a:r>
              <a:rPr lang="th-TH" b="1" dirty="0" smtClean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th-TH" b="1" dirty="0" smtClean="0"/>
              <a:t>ควรวาง </a:t>
            </a:r>
            <a:r>
              <a:rPr lang="en-US" b="1" dirty="0" smtClean="0"/>
              <a:t>Position</a:t>
            </a:r>
            <a:r>
              <a:rPr lang="th-TH" b="1" dirty="0" smtClean="0"/>
              <a:t> อย่างไร</a:t>
            </a:r>
            <a:r>
              <a:rPr lang="th-TH" b="1" dirty="0"/>
              <a:t>?</a:t>
            </a:r>
            <a:endParaRPr lang="en-US" b="1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386715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519613" y="419100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069182" y="449580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9182" y="484822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94682" y="3467040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เราต้องไม่ลืมว่า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2463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29" y="838200"/>
            <a:ext cx="8458200" cy="1143000"/>
          </a:xfrm>
        </p:spPr>
        <p:txBody>
          <a:bodyPr>
            <a:noAutofit/>
          </a:bodyPr>
          <a:lstStyle/>
          <a:p>
            <a:pPr algn="l"/>
            <a:r>
              <a:rPr lang="th-TH" sz="3200" b="1" dirty="0" smtClean="0"/>
              <a:t>ดังนั้น เพื่อให้เป็นไปตามครรลองของแผนยุทธศาสตร์ชาติฉบับ </a:t>
            </a:r>
            <a:r>
              <a:rPr lang="en-US" sz="3200" b="1" dirty="0" smtClean="0"/>
              <a:t>12</a:t>
            </a:r>
            <a:r>
              <a:rPr lang="en-US" sz="3200" b="1" dirty="0"/>
              <a:t>,</a:t>
            </a:r>
            <a:r>
              <a:rPr lang="th-TH" sz="3200" b="1" dirty="0" smtClean="0"/>
              <a:t> แผนฯ </a:t>
            </a:r>
            <a:r>
              <a:rPr lang="en-US" sz="3200" b="1" dirty="0" smtClean="0"/>
              <a:t>20 </a:t>
            </a:r>
            <a:r>
              <a:rPr lang="th-TH" sz="3200" b="1" dirty="0" smtClean="0"/>
              <a:t>ปี</a:t>
            </a:r>
            <a:r>
              <a:rPr lang="en-US" sz="3200" b="1" dirty="0" smtClean="0"/>
              <a:t>, Thailand 4.0, </a:t>
            </a:r>
            <a:r>
              <a:rPr lang="th-TH" sz="3200" b="1" dirty="0" smtClean="0"/>
              <a:t>แผนฯพัฒนาภาคกลาง</a:t>
            </a:r>
            <a:r>
              <a:rPr lang="en-US" sz="3200" b="1" dirty="0" smtClean="0"/>
              <a:t>, </a:t>
            </a:r>
            <a:r>
              <a:rPr lang="th-TH" sz="3200" b="1" dirty="0" smtClean="0"/>
              <a:t>สถานการณ์ของโลก</a:t>
            </a:r>
            <a:r>
              <a:rPr lang="en-US" sz="3200" b="1" dirty="0" smtClean="0"/>
              <a:t>, Demand Analysis, </a:t>
            </a:r>
            <a:r>
              <a:rPr lang="th-TH" sz="3200" b="1" dirty="0" smtClean="0"/>
              <a:t>และ สภาพภูมิศาสตร์และศักยภาพของ กจว 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0114" y="2177496"/>
            <a:ext cx="67704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/>
              <a:t>Positioning </a:t>
            </a:r>
            <a:r>
              <a:rPr lang="th-TH" sz="2800" b="1" u="sng" dirty="0" smtClean="0"/>
              <a:t>ของ กลุ่มจังหวัดภาคกลางตอนบน</a:t>
            </a:r>
            <a:r>
              <a:rPr lang="en-US" sz="2800" b="1" u="sng" dirty="0" smtClean="0"/>
              <a:t>1 </a:t>
            </a:r>
            <a:r>
              <a:rPr lang="th-TH" sz="2800" b="1" u="sng" dirty="0" smtClean="0"/>
              <a:t>ควรเป็น</a:t>
            </a:r>
            <a:r>
              <a:rPr lang="en-US" sz="2800" b="1" u="sng" dirty="0" smtClean="0"/>
              <a:t>:</a:t>
            </a:r>
            <a:endParaRPr lang="en-US" sz="28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066329" y="2755850"/>
            <a:ext cx="75333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“</a:t>
            </a:r>
            <a:r>
              <a:rPr lang="en-US" sz="2000" b="1" u="sng" dirty="0" smtClean="0">
                <a:solidFill>
                  <a:srgbClr val="FF0000"/>
                </a:solidFill>
              </a:rPr>
              <a:t>Hub </a:t>
            </a:r>
            <a:r>
              <a:rPr lang="th-TH" sz="2000" b="1" u="sng" dirty="0" smtClean="0">
                <a:solidFill>
                  <a:srgbClr val="FF0000"/>
                </a:solidFill>
              </a:rPr>
              <a:t>ของประเทศในการ</a:t>
            </a:r>
            <a:r>
              <a:rPr lang="en-US" sz="2000" b="1" u="sng" dirty="0" smtClean="0">
                <a:solidFill>
                  <a:srgbClr val="FF0000"/>
                </a:solidFill>
              </a:rPr>
              <a:t>:</a:t>
            </a:r>
            <a:r>
              <a:rPr lang="th-TH" sz="2000" b="1" u="sng" dirty="0" smtClean="0">
                <a:solidFill>
                  <a:srgbClr val="FF0000"/>
                </a:solidFill>
              </a:rPr>
              <a:t> </a:t>
            </a:r>
            <a:endParaRPr lang="en-US" sz="2000" b="1" u="sng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เรียนรู้ รองรับและปรับใช้เทคโนโลยี</a:t>
            </a:r>
            <a:r>
              <a:rPr lang="en-US" sz="2000" b="1" dirty="0" smtClean="0">
                <a:solidFill>
                  <a:srgbClr val="FF0000"/>
                </a:solidFill>
              </a:rPr>
              <a:t>-Transfer &amp; Adopt New Technology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นำสิ่งที่ดีไปพัฒนา</a:t>
            </a:r>
            <a:r>
              <a:rPr lang="en-US" sz="2000" b="1" dirty="0" smtClean="0">
                <a:solidFill>
                  <a:srgbClr val="FF0000"/>
                </a:solidFill>
              </a:rPr>
              <a:t>-Develop and Apply Creative Technique to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รักษาสภาพแวดล้อม</a:t>
            </a:r>
            <a:r>
              <a:rPr lang="en-US" sz="2000" b="1" dirty="0" smtClean="0">
                <a:solidFill>
                  <a:srgbClr val="FF0000"/>
                </a:solidFill>
              </a:rPr>
              <a:t>-Improve the Environment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พร้อมสร้างสรรค์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(สินค้า บริการ ประวัติศาสตร์ และ การท่องเที่ยว)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สู่สากล</a:t>
            </a:r>
            <a:r>
              <a:rPr lang="en-US" sz="2000" b="1" dirty="0" smtClean="0">
                <a:solidFill>
                  <a:srgbClr val="FF0000"/>
                </a:solidFill>
              </a:rPr>
              <a:t>-And Bring Creative-High Value Products, Services, Historical Heritage, and Travels to the society and the world”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114" y="51816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TADA-Transfer, Adopt, Develop, and Application of New Technology to Improve Productivity and Creativity</a:t>
            </a:r>
          </a:p>
          <a:p>
            <a:pPr algn="ctr"/>
            <a:r>
              <a:rPr lang="th-TH" sz="2800" dirty="0" smtClean="0">
                <a:solidFill>
                  <a:srgbClr val="FF0000"/>
                </a:solidFill>
              </a:rPr>
              <a:t>(ธาดา</a:t>
            </a:r>
            <a:r>
              <a:rPr lang="en-US" sz="2800" dirty="0" smtClean="0">
                <a:solidFill>
                  <a:srgbClr val="FF0000"/>
                </a:solidFill>
              </a:rPr>
              <a:t>-</a:t>
            </a:r>
            <a:r>
              <a:rPr lang="th-TH" sz="2800" dirty="0" smtClean="0">
                <a:solidFill>
                  <a:srgbClr val="FF0000"/>
                </a:solidFill>
              </a:rPr>
              <a:t>ผู้สรรสร้างสิ่งที่สร้างสรรค์)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0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473" y="952660"/>
            <a:ext cx="979487" cy="10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15" y="4343400"/>
            <a:ext cx="5825303" cy="218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rc 1"/>
          <p:cNvSpPr/>
          <p:nvPr/>
        </p:nvSpPr>
        <p:spPr>
          <a:xfrm rot="16200000">
            <a:off x="1370026" y="2008188"/>
            <a:ext cx="3968435" cy="5007433"/>
          </a:xfrm>
          <a:prstGeom prst="arc">
            <a:avLst>
              <a:gd name="adj1" fmla="val 16215662"/>
              <a:gd name="adj2" fmla="val 0"/>
            </a:avLst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http://thailand.kapook.com/map/images/thailan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1" y="952660"/>
            <a:ext cx="2270720" cy="3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 flipH="1">
            <a:off x="3287022" y="2277379"/>
            <a:ext cx="261727" cy="286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 rot="16200000">
            <a:off x="4438420" y="563025"/>
            <a:ext cx="1594755" cy="3635826"/>
          </a:xfrm>
          <a:prstGeom prst="arc">
            <a:avLst>
              <a:gd name="adj1" fmla="val 16215662"/>
              <a:gd name="adj2" fmla="val 0"/>
            </a:avLst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27" y="2623457"/>
            <a:ext cx="1289959" cy="124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>
            <a:off x="5546526" y="1752600"/>
            <a:ext cx="1240830" cy="1676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63" y="366198"/>
            <a:ext cx="1974268" cy="16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5546526" y="1583560"/>
            <a:ext cx="2302074" cy="875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 flipH="1">
            <a:off x="7772398" y="1447800"/>
            <a:ext cx="304801" cy="286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84813" y="377084"/>
            <a:ext cx="6214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Relative Positioning </a:t>
            </a:r>
            <a:r>
              <a:rPr lang="th-TH" sz="2400" b="1" dirty="0" smtClean="0"/>
              <a:t>ของ กจว กับ </a:t>
            </a:r>
            <a:r>
              <a:rPr lang="en-US" sz="2400" b="1" dirty="0" smtClean="0"/>
              <a:t>Logistics </a:t>
            </a:r>
            <a:r>
              <a:rPr lang="th-TH" sz="2400" b="1" dirty="0" smtClean="0"/>
              <a:t>ของอนาคต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3997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8" y="3124200"/>
            <a:ext cx="4551882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1"/>
            <a:ext cx="5410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495800" y="990600"/>
            <a:ext cx="2819400" cy="2743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495800" y="990600"/>
            <a:ext cx="4038600" cy="2819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00962" y="381000"/>
            <a:ext cx="328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Relative Positioning </a:t>
            </a:r>
            <a:r>
              <a:rPr lang="th-TH" sz="2400" b="1" dirty="0" smtClean="0"/>
              <a:t>ของ กจว กับ </a:t>
            </a:r>
            <a:r>
              <a:rPr lang="en-US" sz="2400" b="1" dirty="0" smtClean="0"/>
              <a:t>Demand </a:t>
            </a:r>
            <a:r>
              <a:rPr lang="th-TH" sz="2400" b="1" dirty="0" smtClean="0"/>
              <a:t>ของโลก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3649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3" y="2438400"/>
            <a:ext cx="8418513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19193" y="234217"/>
            <a:ext cx="8229600" cy="563562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ภาพของความเชื่อมโยงทั้งหมด บอกอะไรเรา? (อธิบายในเชิงร้อยแก้ว)</a:t>
            </a:r>
            <a:r>
              <a:rPr lang="en-US" sz="3200" b="1" dirty="0" smtClean="0"/>
              <a:t>-1</a:t>
            </a:r>
            <a:endParaRPr lang="en-US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76300"/>
            <a:ext cx="1981200" cy="151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76531" y="813227"/>
            <a:ext cx="51340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1) </a:t>
            </a:r>
            <a:r>
              <a:rPr lang="th-TH" dirty="0" smtClean="0"/>
              <a:t>จากหลักการของ </a:t>
            </a:r>
            <a:r>
              <a:rPr lang="en-US" dirty="0" smtClean="0"/>
              <a:t>Good Strategy: (X + Y </a:t>
            </a:r>
            <a:r>
              <a:rPr lang="en-US" dirty="0" smtClean="0">
                <a:sym typeface="Wingdings" panose="05000000000000000000" pitchFamily="2" charset="2"/>
              </a:rPr>
              <a:t> Z)</a:t>
            </a:r>
            <a:r>
              <a:rPr lang="en-US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อยากได้ </a:t>
            </a:r>
            <a:r>
              <a:rPr lang="en-US" dirty="0" smtClean="0"/>
              <a:t>Z </a:t>
            </a:r>
            <a:r>
              <a:rPr lang="th-TH" dirty="0" smtClean="0"/>
              <a:t>ของเดิมทำได้ </a:t>
            </a:r>
            <a:r>
              <a:rPr lang="en-US" dirty="0" smtClean="0"/>
              <a:t>X </a:t>
            </a:r>
            <a:r>
              <a:rPr lang="th-TH" dirty="0" smtClean="0"/>
              <a:t>เลยต้องต่อยอดด้วย </a:t>
            </a:r>
            <a:r>
              <a:rPr lang="en-US" dirty="0" smtClean="0"/>
              <a:t>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ทำ </a:t>
            </a:r>
            <a:r>
              <a:rPr lang="en-US" dirty="0" smtClean="0"/>
              <a:t>Y </a:t>
            </a:r>
            <a:r>
              <a:rPr lang="th-TH" dirty="0" smtClean="0"/>
              <a:t>เพิ่มจากเดิม (</a:t>
            </a:r>
            <a:r>
              <a:rPr lang="en-US" dirty="0" smtClean="0"/>
              <a:t>X</a:t>
            </a:r>
            <a:r>
              <a:rPr lang="th-TH" dirty="0" smtClean="0"/>
              <a:t>) ไม่มาก แต่บรรลุ </a:t>
            </a:r>
            <a:r>
              <a:rPr lang="en-US" dirty="0" smtClean="0"/>
              <a:t>Z </a:t>
            </a:r>
            <a:r>
              <a:rPr lang="th-TH" dirty="0" smtClean="0"/>
              <a:t>ได้ง่าย มาก และ เร็ว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เราต้องทำเรื่องไกลตัวให้เป็นเรื่องใกล้ตัว</a:t>
            </a:r>
            <a:r>
              <a:rPr lang="en-US" dirty="0" smtClean="0"/>
              <a:t>;</a:t>
            </a:r>
            <a:r>
              <a:rPr lang="th-TH" dirty="0" smtClean="0"/>
              <a:t> ทำเรื่องที่เป็นนามธรรม(คลุมเครือ) ให้เป็นรูปธรรม (ชัดเจนเป็นระบบ เข้าใจได้ง่าย)</a:t>
            </a:r>
            <a:r>
              <a:rPr lang="en-US" dirty="0" smtClean="0"/>
              <a:t>; </a:t>
            </a:r>
            <a:r>
              <a:rPr lang="th-TH" dirty="0" smtClean="0"/>
              <a:t>และ มีความชัดเจนแม่นยำ (บรรลุ </a:t>
            </a:r>
            <a:r>
              <a:rPr lang="en-US" dirty="0" smtClean="0"/>
              <a:t>Z </a:t>
            </a:r>
            <a:r>
              <a:rPr lang="th-TH" dirty="0" smtClean="0"/>
              <a:t>ได้โดยทำ </a:t>
            </a:r>
            <a:r>
              <a:rPr lang="en-US" dirty="0" smtClean="0"/>
              <a:t>Y </a:t>
            </a:r>
            <a:r>
              <a:rPr lang="th-TH" dirty="0" smtClean="0"/>
              <a:t>ให้ถูกจุด และ ไม่ต้องทำเยอะเกินไป)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2895600" y="1537990"/>
            <a:ext cx="457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563" y="2667000"/>
            <a:ext cx="271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2) </a:t>
            </a:r>
            <a:r>
              <a:rPr lang="th-TH" dirty="0" smtClean="0"/>
              <a:t>ในการที่จะทำให้ประเทศไทยเป็น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667000"/>
            <a:ext cx="5715000" cy="30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42" y="2985302"/>
            <a:ext cx="8006557" cy="37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77901" y="3349918"/>
            <a:ext cx="2537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/>
              <a:t>ให้ได้ภายในปี </a:t>
            </a:r>
            <a:r>
              <a:rPr lang="en-US" dirty="0" smtClean="0"/>
              <a:t>2577---Z </a:t>
            </a:r>
            <a:r>
              <a:rPr lang="th-TH" dirty="0" smtClean="0"/>
              <a:t>ปี </a:t>
            </a:r>
            <a:r>
              <a:rPr lang="en-US" dirty="0" smtClean="0"/>
              <a:t>2577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41105" y="4097443"/>
            <a:ext cx="38843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3) </a:t>
            </a:r>
            <a:r>
              <a:rPr lang="th-TH" sz="2000" dirty="0" smtClean="0"/>
              <a:t>อุปสรรค</a:t>
            </a:r>
            <a:r>
              <a:rPr lang="en-US" sz="2000" dirty="0" smtClean="0"/>
              <a:t> </a:t>
            </a:r>
            <a:r>
              <a:rPr lang="th-TH" sz="2000" dirty="0" smtClean="0"/>
              <a:t>ความท้าทาย และ สิ่งที่เราต้องฟันฝ่าคือ</a:t>
            </a:r>
            <a:endParaRPr lang="en-US" sz="20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03" y="3529022"/>
            <a:ext cx="2752115" cy="148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ight Arrow 14"/>
          <p:cNvSpPr/>
          <p:nvPr/>
        </p:nvSpPr>
        <p:spPr>
          <a:xfrm>
            <a:off x="4343400" y="4145098"/>
            <a:ext cx="1219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41105" y="5149997"/>
            <a:ext cx="30416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4) </a:t>
            </a:r>
            <a:r>
              <a:rPr lang="th-TH" sz="2000" dirty="0" smtClean="0"/>
              <a:t>และการที่เราจะก้าวผ่านความท้าทายจากปัจจุบันไปสู่อนาคตอีก </a:t>
            </a:r>
            <a:r>
              <a:rPr lang="en-US" sz="2000" dirty="0" smtClean="0"/>
              <a:t>20 </a:t>
            </a:r>
            <a:r>
              <a:rPr lang="th-TH" sz="2000" dirty="0" smtClean="0"/>
              <a:t>ปีได้นั้น</a:t>
            </a:r>
            <a:r>
              <a:rPr lang="en-US" sz="2000" dirty="0" smtClean="0"/>
              <a:t> </a:t>
            </a:r>
            <a:r>
              <a:rPr lang="th-TH" sz="2000" dirty="0" smtClean="0"/>
              <a:t>แนวทางการต่อยอดจากของเดิมที่เหมาะสม</a:t>
            </a:r>
            <a:r>
              <a:rPr lang="en-US" sz="2000" dirty="0" smtClean="0"/>
              <a:t> (Y) </a:t>
            </a:r>
            <a:r>
              <a:rPr lang="th-TH" sz="2000" dirty="0" smtClean="0"/>
              <a:t>คือ</a:t>
            </a:r>
            <a:r>
              <a:rPr lang="en-US" sz="2000" dirty="0" smtClean="0"/>
              <a:t>…</a:t>
            </a:r>
            <a:endParaRPr lang="en-US" sz="2000" dirty="0"/>
          </a:p>
        </p:txBody>
      </p:sp>
      <p:sp>
        <p:nvSpPr>
          <p:cNvPr id="17" name="Right Arrow 16"/>
          <p:cNvSpPr/>
          <p:nvPr/>
        </p:nvSpPr>
        <p:spPr>
          <a:xfrm>
            <a:off x="3645710" y="5655806"/>
            <a:ext cx="168829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5483438" y="5255509"/>
            <a:ext cx="3355762" cy="1331248"/>
            <a:chOff x="3762375" y="914400"/>
            <a:chExt cx="5105400" cy="2514600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75" y="1099066"/>
              <a:ext cx="4800600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Oval 19"/>
            <p:cNvSpPr/>
            <p:nvPr/>
          </p:nvSpPr>
          <p:spPr>
            <a:xfrm>
              <a:off x="3762375" y="1099066"/>
              <a:ext cx="5105400" cy="23299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29400" y="914400"/>
              <a:ext cx="978153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th-TH" dirty="0" smtClean="0"/>
                <a:t>แผนฯ </a:t>
              </a:r>
              <a:r>
                <a:rPr lang="en-US" dirty="0" smtClean="0"/>
                <a:t>20 </a:t>
              </a:r>
              <a:r>
                <a:rPr lang="th-TH" dirty="0" smtClean="0"/>
                <a:t>ปี</a:t>
              </a:r>
              <a:endParaRPr lang="en-US" dirty="0"/>
            </a:p>
          </p:txBody>
        </p:sp>
      </p:grpSp>
      <p:cxnSp>
        <p:nvCxnSpPr>
          <p:cNvPr id="11" name="Straight Arrow Connector 10"/>
          <p:cNvCxnSpPr/>
          <p:nvPr/>
        </p:nvCxnSpPr>
        <p:spPr>
          <a:xfrm flipV="1">
            <a:off x="7161319" y="4757957"/>
            <a:ext cx="0" cy="7620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7161319" y="3310157"/>
            <a:ext cx="0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07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9" grpId="0"/>
      <p:bldP spid="15" grpId="0" animBg="1"/>
      <p:bldP spid="16" grpId="0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63562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ภาพของความเชื่อมโยงทั้งหมด บอกอะไรเรา? (อธิบายในเชิงร้อยแก้ว)</a:t>
            </a:r>
            <a:r>
              <a:rPr lang="en-US" sz="3200" b="1" dirty="0" smtClean="0"/>
              <a:t>-</a:t>
            </a:r>
            <a:r>
              <a:rPr lang="en-US" sz="3200" b="1" dirty="0"/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804" y="1131598"/>
            <a:ext cx="32461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5</a:t>
            </a:r>
            <a:r>
              <a:rPr lang="en-US" sz="2000" dirty="0" smtClean="0"/>
              <a:t>) </a:t>
            </a:r>
            <a:r>
              <a:rPr lang="th-TH" sz="2000" dirty="0" smtClean="0"/>
              <a:t>แต่การที่จะทำให้แผนฯ </a:t>
            </a:r>
            <a:r>
              <a:rPr lang="en-US" sz="2000" dirty="0" smtClean="0"/>
              <a:t>20 </a:t>
            </a:r>
            <a:r>
              <a:rPr lang="th-TH" sz="2000" dirty="0" smtClean="0"/>
              <a:t>ปี สัมฤทธิ์ผลได้นั้น เราจำเป็นต้องขับเคลื่อน แผนฯชาติฉบับ </a:t>
            </a:r>
            <a:r>
              <a:rPr lang="en-US" sz="2000" dirty="0" smtClean="0"/>
              <a:t>12 </a:t>
            </a:r>
            <a:r>
              <a:rPr lang="th-TH" sz="2000" dirty="0" smtClean="0"/>
              <a:t>เข้าใจในหลัก </a:t>
            </a:r>
            <a:r>
              <a:rPr lang="en-US" sz="2000" dirty="0" smtClean="0"/>
              <a:t>Thailand 4.0 </a:t>
            </a:r>
            <a:r>
              <a:rPr lang="th-TH" sz="2000" dirty="0" smtClean="0"/>
              <a:t>ซึ่งสอดรับกันเสียก่อน และ นำหลักการจากทั้งหมดไปทำให้เกิดผลเสียก่อน</a:t>
            </a:r>
            <a:endParaRPr lang="en-US" sz="2000" dirty="0" smtClean="0"/>
          </a:p>
        </p:txBody>
      </p:sp>
      <p:sp>
        <p:nvSpPr>
          <p:cNvPr id="6" name="Right Arrow 5"/>
          <p:cNvSpPr/>
          <p:nvPr/>
        </p:nvSpPr>
        <p:spPr>
          <a:xfrm>
            <a:off x="3762374" y="1642407"/>
            <a:ext cx="151447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804" y="2837170"/>
            <a:ext cx="29418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6</a:t>
            </a:r>
            <a:r>
              <a:rPr lang="en-US" sz="2000" dirty="0" smtClean="0"/>
              <a:t>) </a:t>
            </a:r>
            <a:r>
              <a:rPr lang="th-TH" sz="2000" dirty="0" smtClean="0"/>
              <a:t>การที่จะทำให้ แผนชาติฉบับ </a:t>
            </a:r>
            <a:r>
              <a:rPr lang="en-US" sz="2000" dirty="0" smtClean="0"/>
              <a:t>12 </a:t>
            </a:r>
            <a:r>
              <a:rPr lang="th-TH" sz="2000" dirty="0" smtClean="0"/>
              <a:t>และ หลัก </a:t>
            </a:r>
            <a:r>
              <a:rPr lang="en-US" sz="2000" dirty="0" smtClean="0"/>
              <a:t>Thailand 4.0 </a:t>
            </a:r>
            <a:r>
              <a:rPr lang="th-TH" sz="2000" dirty="0" smtClean="0"/>
              <a:t>ถูกนำไปขับเคลื่อนให้เกิดผลนั้น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 smtClean="0"/>
              <a:t>เราจำเป็นต้องมี </a:t>
            </a:r>
            <a:r>
              <a:rPr lang="en-US" sz="2000" dirty="0" smtClean="0"/>
              <a:t>“</a:t>
            </a:r>
            <a:r>
              <a:rPr lang="th-TH" sz="2000" u="sng" dirty="0" smtClean="0"/>
              <a:t>แผนฯภาค</a:t>
            </a:r>
            <a:r>
              <a:rPr lang="en-US" sz="2000" dirty="0" smtClean="0"/>
              <a:t>”</a:t>
            </a:r>
            <a:r>
              <a:rPr lang="th-TH" sz="2000" dirty="0" smtClean="0"/>
              <a:t> และ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“</a:t>
            </a:r>
            <a:r>
              <a:rPr lang="th-TH" sz="2000" u="sng" dirty="0" smtClean="0"/>
              <a:t>แผนฯ กลุ่มจังหวัด</a:t>
            </a:r>
            <a:r>
              <a:rPr lang="en-US" sz="2000" dirty="0" smtClean="0"/>
              <a:t>” </a:t>
            </a:r>
            <a:endParaRPr lang="th-TH" sz="2000" dirty="0" smtClean="0"/>
          </a:p>
          <a:p>
            <a:r>
              <a:rPr lang="th-TH" sz="2000" dirty="0" smtClean="0"/>
              <a:t>ทำหน้าที่เป็นตัวชี้นำเพื่อให้เกิดความชัดเจน และ แปลงสิ่งที่ไกลตัว (เป็นนามธรรม) ให้เป็นสิ่งที่ใกล้ตัวมากขึ้น</a:t>
            </a:r>
            <a:endParaRPr lang="en-US" sz="20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952210"/>
            <a:ext cx="3048000" cy="169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134166"/>
            <a:ext cx="2352673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reeform 9"/>
          <p:cNvSpPr/>
          <p:nvPr/>
        </p:nvSpPr>
        <p:spPr>
          <a:xfrm>
            <a:off x="2514600" y="2496116"/>
            <a:ext cx="2514600" cy="1371600"/>
          </a:xfrm>
          <a:custGeom>
            <a:avLst/>
            <a:gdLst>
              <a:gd name="connsiteX0" fmla="*/ 0 w 2895600"/>
              <a:gd name="connsiteY0" fmla="*/ 394635 h 394635"/>
              <a:gd name="connsiteX1" fmla="*/ 600075 w 2895600"/>
              <a:gd name="connsiteY1" fmla="*/ 89835 h 394635"/>
              <a:gd name="connsiteX2" fmla="*/ 1695450 w 2895600"/>
              <a:gd name="connsiteY2" fmla="*/ 4110 h 394635"/>
              <a:gd name="connsiteX3" fmla="*/ 2895600 w 2895600"/>
              <a:gd name="connsiteY3" fmla="*/ 13635 h 39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394635">
                <a:moveTo>
                  <a:pt x="0" y="394635"/>
                </a:moveTo>
                <a:cubicBezTo>
                  <a:pt x="158750" y="274778"/>
                  <a:pt x="317500" y="154922"/>
                  <a:pt x="600075" y="89835"/>
                </a:cubicBezTo>
                <a:cubicBezTo>
                  <a:pt x="882650" y="24747"/>
                  <a:pt x="1312863" y="16810"/>
                  <a:pt x="1695450" y="4110"/>
                </a:cubicBezTo>
                <a:cubicBezTo>
                  <a:pt x="2078038" y="-8590"/>
                  <a:pt x="2695575" y="12047"/>
                  <a:pt x="2895600" y="13635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1828801" y="4324915"/>
            <a:ext cx="1828800" cy="1009650"/>
          </a:xfrm>
          <a:custGeom>
            <a:avLst/>
            <a:gdLst>
              <a:gd name="connsiteX0" fmla="*/ 0 w 809625"/>
              <a:gd name="connsiteY0" fmla="*/ 0 h 1114425"/>
              <a:gd name="connsiteX1" fmla="*/ 123825 w 809625"/>
              <a:gd name="connsiteY1" fmla="*/ 533400 h 1114425"/>
              <a:gd name="connsiteX2" fmla="*/ 447675 w 809625"/>
              <a:gd name="connsiteY2" fmla="*/ 1047750 h 1114425"/>
              <a:gd name="connsiteX3" fmla="*/ 809625 w 809625"/>
              <a:gd name="connsiteY3" fmla="*/ 1114425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625" h="1114425">
                <a:moveTo>
                  <a:pt x="0" y="0"/>
                </a:moveTo>
                <a:cubicBezTo>
                  <a:pt x="24606" y="179387"/>
                  <a:pt x="49213" y="358775"/>
                  <a:pt x="123825" y="533400"/>
                </a:cubicBezTo>
                <a:cubicBezTo>
                  <a:pt x="198438" y="708025"/>
                  <a:pt x="333375" y="950913"/>
                  <a:pt x="447675" y="1047750"/>
                </a:cubicBezTo>
                <a:cubicBezTo>
                  <a:pt x="561975" y="1144588"/>
                  <a:pt x="749300" y="1103313"/>
                  <a:pt x="809625" y="1114425"/>
                </a:cubicBezTo>
              </a:path>
            </a:pathLst>
          </a:custGeom>
          <a:noFill/>
          <a:ln w="57150">
            <a:solidFill>
              <a:srgbClr val="00B05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495" y="4192129"/>
            <a:ext cx="2286317" cy="228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63804" y="5372665"/>
            <a:ext cx="29418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โดยที่แผนฯภาค และ แผนฯกจว ต้องมีความเชื่อมโยงและเสริมส่งซึ่งกันและกัน</a:t>
            </a:r>
            <a:r>
              <a:rPr lang="en-US" sz="1600" dirty="0" smtClean="0"/>
              <a:t> </a:t>
            </a:r>
            <a:r>
              <a:rPr lang="th-TH" sz="1600" dirty="0" smtClean="0"/>
              <a:t>และ มุ่งเน้น</a:t>
            </a:r>
            <a:r>
              <a:rPr lang="th-TH" sz="1600" b="1" u="sng" dirty="0" smtClean="0"/>
              <a:t>การพัฒนาด้านเศรษฐกิจและสภาพแวดล้อมที่สามารถเชื่อมโยงข้ามพื้นที่ได้</a:t>
            </a:r>
            <a:endParaRPr lang="en-US" sz="1600" b="1" u="sng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3657601" y="5391715"/>
            <a:ext cx="533399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672011" y="4010590"/>
            <a:ext cx="604838" cy="7905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4191000" y="5429815"/>
            <a:ext cx="328611" cy="3810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4800600" y="4192129"/>
            <a:ext cx="2209800" cy="437586"/>
          </a:xfrm>
          <a:prstGeom prst="bentConnector3">
            <a:avLst>
              <a:gd name="adj1" fmla="val 10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4700589" y="4192129"/>
            <a:ext cx="1504947" cy="64713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build="p"/>
      <p:bldP spid="10" grpId="0" animBg="1"/>
      <p:bldP spid="23" grpId="0" animBg="1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63562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ภาพของความเชื่อมโยงทั้งหมด บอกอะไรเรา? (อธิบายในเชิงร้อยแก้ว)</a:t>
            </a:r>
            <a:r>
              <a:rPr lang="en-US" sz="3200" b="1" dirty="0" smtClean="0"/>
              <a:t>-3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1405" y="914400"/>
            <a:ext cx="332239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7) </a:t>
            </a:r>
            <a:r>
              <a:rPr lang="th-TH" dirty="0" smtClean="0"/>
              <a:t>แต่ถึงแม้ว่าจะมีการเชื่อมโยงระหว่าง แ</a:t>
            </a:r>
            <a:r>
              <a:rPr lang="th-TH" dirty="0"/>
              <a:t>ผ</a:t>
            </a:r>
            <a:r>
              <a:rPr lang="th-TH" dirty="0" smtClean="0"/>
              <a:t>นฯ </a:t>
            </a:r>
            <a:r>
              <a:rPr lang="en-US" dirty="0" smtClean="0"/>
              <a:t>20</a:t>
            </a:r>
            <a:r>
              <a:rPr lang="th-TH" dirty="0" smtClean="0"/>
              <a:t> ปี แผนฯชาติฉบับที่ </a:t>
            </a:r>
            <a:r>
              <a:rPr lang="en-US" dirty="0" smtClean="0"/>
              <a:t>12 </a:t>
            </a:r>
            <a:r>
              <a:rPr lang="th-TH" dirty="0" smtClean="0"/>
              <a:t>หลัก </a:t>
            </a:r>
            <a:r>
              <a:rPr lang="en-US" dirty="0" smtClean="0"/>
              <a:t>Thailand 4.0 </a:t>
            </a:r>
            <a:r>
              <a:rPr lang="th-TH" dirty="0" smtClean="0"/>
              <a:t>แผนฯภาค และ แผนฯ กลุ่มจังหวัดได้ก็จริง แต่เรา</a:t>
            </a:r>
            <a:r>
              <a:rPr lang="en-US" dirty="0" smtClean="0"/>
              <a:t> “</a:t>
            </a:r>
            <a:r>
              <a:rPr lang="th-TH" dirty="0" smtClean="0"/>
              <a:t>ไม่สามารถ ยืนยันถึงความแม่นยำของแผนฯได้ เนื่องจาก ความเชื่อมโยงที่เกิดขึ้นเป็นเพียงการมองในด้าน </a:t>
            </a:r>
            <a:r>
              <a:rPr lang="en-US" dirty="0" smtClean="0"/>
              <a:t>Supply-Side </a:t>
            </a:r>
            <a:r>
              <a:rPr lang="th-TH" dirty="0" smtClean="0"/>
              <a:t>อยู่ด้านเดียว</a:t>
            </a:r>
            <a:r>
              <a:rPr lang="en-US" dirty="0" smtClean="0"/>
              <a:t>”</a:t>
            </a:r>
            <a:endParaRPr lang="th-TH" dirty="0" smtClean="0"/>
          </a:p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/>
              <a:t>เราจึงต้องทำการวิเคราะห์เพิ่มเติมในด้าน </a:t>
            </a:r>
            <a:r>
              <a:rPr lang="en-US" dirty="0" smtClean="0"/>
              <a:t>Demand Side</a:t>
            </a:r>
            <a:r>
              <a:rPr lang="th-TH" dirty="0" smtClean="0"/>
              <a:t> ทั้งในระดับ </a:t>
            </a:r>
            <a:r>
              <a:rPr lang="en-US" dirty="0" smtClean="0"/>
              <a:t>Global </a:t>
            </a:r>
            <a:r>
              <a:rPr lang="th-TH" dirty="0" smtClean="0"/>
              <a:t>และ </a:t>
            </a:r>
            <a:r>
              <a:rPr lang="en-US" dirty="0" smtClean="0"/>
              <a:t>National</a:t>
            </a:r>
            <a:r>
              <a:rPr lang="th-TH" dirty="0" smtClean="0"/>
              <a:t> และ</a:t>
            </a:r>
            <a:r>
              <a:rPr lang="en-US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/>
              <a:t>วิเคราะห์ความเชื่อมโยงของระบบ </a:t>
            </a:r>
            <a:r>
              <a:rPr lang="en-US" dirty="0" smtClean="0"/>
              <a:t>Logistics </a:t>
            </a:r>
            <a:r>
              <a:rPr lang="th-TH" dirty="0" smtClean="0"/>
              <a:t>ในระดับ </a:t>
            </a:r>
            <a:r>
              <a:rPr lang="en-US" dirty="0" smtClean="0"/>
              <a:t>Transnational </a:t>
            </a:r>
            <a:r>
              <a:rPr lang="th-TH" dirty="0" smtClean="0"/>
              <a:t>(ข้ามประเทศ) ด้วย</a:t>
            </a:r>
          </a:p>
          <a:p>
            <a:endParaRPr lang="th-TH" dirty="0" smtClean="0"/>
          </a:p>
          <a:p>
            <a:r>
              <a:rPr lang="th-TH" dirty="0" smtClean="0"/>
              <a:t>เราต้องตระหนักว่าการจะนำพาประเทศให้บรรลุเป้าหมายตามที่กำหนดไว้ในแผนฯ </a:t>
            </a:r>
            <a:r>
              <a:rPr lang="en-US" dirty="0" smtClean="0"/>
              <a:t>20 </a:t>
            </a:r>
            <a:r>
              <a:rPr lang="th-TH" dirty="0" smtClean="0"/>
              <a:t>ปี แผนฯ </a:t>
            </a:r>
            <a:r>
              <a:rPr lang="en-US" dirty="0" smtClean="0"/>
              <a:t>12 </a:t>
            </a:r>
            <a:r>
              <a:rPr lang="th-TH" dirty="0" smtClean="0"/>
              <a:t>และ หลัก </a:t>
            </a:r>
            <a:r>
              <a:rPr lang="en-US" dirty="0" smtClean="0"/>
              <a:t>Thailand 4.0 </a:t>
            </a:r>
            <a:r>
              <a:rPr lang="th-TH" dirty="0" smtClean="0"/>
              <a:t>เราจำเป็นสนอง </a:t>
            </a:r>
            <a:r>
              <a:rPr lang="en-US" dirty="0" smtClean="0"/>
              <a:t>Demand </a:t>
            </a:r>
            <a:r>
              <a:rPr lang="th-TH" dirty="0" smtClean="0"/>
              <a:t>ทั้งในระดับ </a:t>
            </a:r>
            <a:r>
              <a:rPr lang="en-US" dirty="0" smtClean="0"/>
              <a:t>National </a:t>
            </a:r>
            <a:r>
              <a:rPr lang="th-TH" dirty="0" smtClean="0"/>
              <a:t>และ </a:t>
            </a:r>
            <a:r>
              <a:rPr lang="en-US" dirty="0" smtClean="0"/>
              <a:t>Local </a:t>
            </a:r>
            <a:r>
              <a:rPr lang="th-TH" dirty="0" smtClean="0"/>
              <a:t>ผ่านช่องทางการเข้าถึง </a:t>
            </a:r>
            <a:r>
              <a:rPr lang="en-US" dirty="0" smtClean="0"/>
              <a:t>Demand </a:t>
            </a:r>
            <a:r>
              <a:rPr lang="th-TH" dirty="0" smtClean="0"/>
              <a:t>ที่มีอยู่และกำลังจะมีในอนาคต</a:t>
            </a:r>
            <a:endParaRPr lang="en-US" dirty="0" smtClean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1219200"/>
            <a:ext cx="2819400" cy="502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1494436"/>
            <a:ext cx="952500" cy="280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3" name="Group 72"/>
          <p:cNvGrpSpPr/>
          <p:nvPr/>
        </p:nvGrpSpPr>
        <p:grpSpPr>
          <a:xfrm>
            <a:off x="5010151" y="4418755"/>
            <a:ext cx="3505199" cy="2098044"/>
            <a:chOff x="3581400" y="3887710"/>
            <a:chExt cx="5022902" cy="2230547"/>
          </a:xfrm>
        </p:grpSpPr>
        <p:pic>
          <p:nvPicPr>
            <p:cNvPr id="7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887710"/>
              <a:ext cx="3962400" cy="1195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4229100"/>
              <a:ext cx="3346502" cy="1889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91" y="1447800"/>
            <a:ext cx="2487613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38200"/>
            <a:ext cx="4700588" cy="58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Slide Number Placeholder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4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63562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ภาพของความเชื่อมโยงทั้งหมด บอกอะไรเรา? (อธิบายในเชิงร้อยแก้ว)</a:t>
            </a:r>
            <a:r>
              <a:rPr lang="en-US" sz="3200" b="1" dirty="0" smtClean="0"/>
              <a:t>-3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1405" y="914400"/>
            <a:ext cx="33223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) </a:t>
            </a:r>
            <a:r>
              <a:rPr lang="th-TH" dirty="0" smtClean="0"/>
              <a:t>ทั้งนี้ เพื่อให้คุณภาพของแผนฯมีความเป็น </a:t>
            </a:r>
            <a:r>
              <a:rPr lang="en-US" dirty="0" smtClean="0"/>
              <a:t>Good Strategy </a:t>
            </a:r>
            <a:r>
              <a:rPr lang="th-TH" dirty="0" smtClean="0"/>
              <a:t>เรายังต้องทำให้ แผนฯสามารถระบุ </a:t>
            </a:r>
            <a:r>
              <a:rPr lang="en-US" dirty="0" smtClean="0"/>
              <a:t>“Positioning </a:t>
            </a:r>
            <a:r>
              <a:rPr lang="th-TH" dirty="0" smtClean="0"/>
              <a:t>หรือคุณค่าที่มีความเป็นเอกลักษณ์ต่อประเทศของพื้นที่นั้น</a:t>
            </a:r>
            <a:r>
              <a:rPr lang="th-TH" dirty="0"/>
              <a:t>ๆ</a:t>
            </a:r>
            <a:r>
              <a:rPr lang="en-US" dirty="0" smtClean="0"/>
              <a:t>”</a:t>
            </a:r>
            <a:r>
              <a:rPr lang="th-TH" dirty="0" smtClean="0"/>
              <a:t> และ ต้องทำให้ </a:t>
            </a:r>
            <a:r>
              <a:rPr lang="en-US" dirty="0" smtClean="0"/>
              <a:t>Positioning </a:t>
            </a:r>
            <a:r>
              <a:rPr lang="th-TH" dirty="0" smtClean="0"/>
              <a:t>นั้น</a:t>
            </a:r>
            <a:r>
              <a:rPr lang="en-US" dirty="0" smtClean="0"/>
              <a:t> “</a:t>
            </a:r>
            <a:r>
              <a:rPr lang="th-TH" dirty="0" smtClean="0"/>
              <a:t>สามารถถูกจดจำได้ง่ายด้วย</a:t>
            </a:r>
            <a:r>
              <a:rPr lang="en-US" dirty="0" smtClean="0"/>
              <a:t>” </a:t>
            </a:r>
            <a:r>
              <a:rPr lang="th-TH" dirty="0" smtClean="0"/>
              <a:t>ดังนั้น แผนฯของ กลุ่มจังหวัดจึงกำหนด </a:t>
            </a:r>
            <a:r>
              <a:rPr lang="en-US" dirty="0" smtClean="0"/>
              <a:t>Positioning </a:t>
            </a:r>
            <a:r>
              <a:rPr lang="th-TH" dirty="0" smtClean="0"/>
              <a:t>ของ กจว ภาคกลางตอนบนคือ</a:t>
            </a:r>
            <a:r>
              <a:rPr lang="en-US" dirty="0" smtClean="0"/>
              <a:t>…</a:t>
            </a:r>
          </a:p>
          <a:p>
            <a:pPr algn="ctr"/>
            <a:r>
              <a:rPr lang="en-US" dirty="0" smtClean="0"/>
              <a:t>”TADA-</a:t>
            </a:r>
            <a:r>
              <a:rPr lang="th-TH" dirty="0" smtClean="0"/>
              <a:t>ธาดา</a:t>
            </a:r>
            <a:r>
              <a:rPr lang="en-US" dirty="0" smtClean="0"/>
              <a:t>”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855528"/>
            <a:ext cx="3733800" cy="2535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229225" y="2356748"/>
            <a:ext cx="914400" cy="914400"/>
          </a:xfrm>
          <a:prstGeom prst="roundRect">
            <a:avLst/>
          </a:prstGeom>
          <a:noFill/>
          <a:ln w="57150">
            <a:solidFill>
              <a:srgbClr val="FF339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3608513">
            <a:off x="4215347" y="2286970"/>
            <a:ext cx="457200" cy="1906560"/>
          </a:xfrm>
          <a:prstGeom prst="downArrow">
            <a:avLst/>
          </a:prstGeom>
          <a:solidFill>
            <a:srgbClr val="FFC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86" y="3581400"/>
            <a:ext cx="3525114" cy="206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1958302" y="3352800"/>
            <a:ext cx="0" cy="45720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733800" y="5029200"/>
            <a:ext cx="748867" cy="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91050" y="3458044"/>
            <a:ext cx="429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กจว ภาคกลางตอนบน </a:t>
            </a:r>
            <a:r>
              <a:rPr lang="en-US" dirty="0" smtClean="0"/>
              <a:t>1 </a:t>
            </a:r>
            <a:r>
              <a:rPr lang="th-TH" dirty="0" smtClean="0"/>
              <a:t>มีวิสัยทัศน์และประเด็นยุทธศาสตร์คือ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3810000"/>
            <a:ext cx="3943350" cy="281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5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 animBg="1"/>
      <p:bldP spid="4" grpId="0" animBg="1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4572000"/>
            <a:ext cx="7467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4100513" y="4953000"/>
            <a:ext cx="415766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11" idx="3"/>
          </p:cNvCxnSpPr>
          <p:nvPr/>
        </p:nvCxnSpPr>
        <p:spPr>
          <a:xfrm>
            <a:off x="1021557" y="5257800"/>
            <a:ext cx="7298531" cy="762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066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แผนยุทธศาสตร์จังหวัดพระนครศรีอยุธยา ปี </a:t>
            </a:r>
            <a:r>
              <a:rPr lang="en-US" b="1" dirty="0" smtClean="0"/>
              <a:t>‘61-’64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en-US" b="1" dirty="0" smtClean="0"/>
              <a:t>(1</a:t>
            </a:r>
            <a:r>
              <a:rPr lang="en-US" b="1" baseline="30000" dirty="0" smtClean="0"/>
              <a:t>st</a:t>
            </a:r>
            <a:r>
              <a:rPr lang="en-US" b="1" dirty="0" smtClean="0"/>
              <a:t> Draft)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39</a:t>
            </a:fld>
            <a:endParaRPr lang="en-US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1471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4548188" y="323856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97757" y="354336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97757" y="389578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3257" y="2514600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เราต้องไม่ลืมว่า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90600" y="4406900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แต่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767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Objectives </a:t>
            </a:r>
            <a:r>
              <a:rPr lang="th-TH" sz="4000" b="1" dirty="0" smtClean="0"/>
              <a:t>และ </a:t>
            </a:r>
            <a:r>
              <a:rPr lang="en-US" sz="4000" b="1" dirty="0" smtClean="0"/>
              <a:t>Goals </a:t>
            </a:r>
            <a:r>
              <a:rPr lang="th-TH" sz="4000" b="1" dirty="0" smtClean="0"/>
              <a:t>ของการสัมมนา</a:t>
            </a:r>
            <a:endParaRPr lang="en-US" sz="4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4343400"/>
            <a:ext cx="8610600" cy="2209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 smtClean="0"/>
              <a:t>Goals </a:t>
            </a:r>
            <a:r>
              <a:rPr lang="th-TH" sz="2400" b="1" u="sng" dirty="0" smtClean="0"/>
              <a:t>(ผลที่คาดว่าจะได้รับ)</a:t>
            </a:r>
          </a:p>
          <a:p>
            <a:r>
              <a:rPr lang="th-TH" sz="2000" dirty="0" smtClean="0"/>
              <a:t>ผู้เข้าร่วมสัมมนาจะรับรู้และมีส่วนร่วมในการปรับแผนพัฒนากลุ่มจังหวัดภาคกลางตอนบน </a:t>
            </a:r>
            <a:r>
              <a:rPr lang="en-US" sz="2000" dirty="0" smtClean="0"/>
              <a:t>1</a:t>
            </a:r>
            <a:endParaRPr lang="th-TH" sz="2000" dirty="0" smtClean="0"/>
          </a:p>
          <a:p>
            <a:r>
              <a:rPr lang="th-TH" sz="2000" dirty="0" smtClean="0"/>
              <a:t>ผู้เข้าร่วมสัมมนาจะรับรู้ถึงความท้าทายในการกำหนดโครงการ</a:t>
            </a:r>
          </a:p>
          <a:p>
            <a:r>
              <a:rPr lang="th-TH" sz="2000" dirty="0"/>
              <a:t>ผู้เข้าร่วมสัมมนา</a:t>
            </a:r>
            <a:r>
              <a:rPr lang="th-TH" sz="2000" dirty="0" smtClean="0"/>
              <a:t>จะมีแนวทางที่ชัดเจนในการเขียนโครงการที่มีคุณภาพและสามารถเชื่อมโยงให้เข้ากับแผนฯได้ชัดเจน</a:t>
            </a:r>
          </a:p>
          <a:p>
            <a:r>
              <a:rPr lang="th-TH" sz="2000" dirty="0" smtClean="0"/>
              <a:t>ผู้เข้าร่วมสัมมนาจะรับรู้ถึงปัญหาขององค์กรในการถ่ายทอดแผนฯลงสู่การปฏิบัติอย่างเป็นรูปธรรม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304800" y="1019175"/>
            <a:ext cx="8153400" cy="2714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b="1" u="sng" dirty="0" smtClean="0"/>
              <a:t>Objectives </a:t>
            </a:r>
            <a:r>
              <a:rPr lang="th-TH" sz="2800" b="1" u="sng" dirty="0" smtClean="0"/>
              <a:t>(วัตถุประสงค์)</a:t>
            </a:r>
            <a:r>
              <a:rPr lang="en-US" sz="2800" b="1" u="sng" dirty="0" smtClean="0"/>
              <a:t>-Intention </a:t>
            </a:r>
            <a:r>
              <a:rPr lang="th-TH" sz="2800" b="1" u="sng" dirty="0" smtClean="0"/>
              <a:t>ของการสัมมนา</a:t>
            </a:r>
          </a:p>
          <a:p>
            <a:r>
              <a:rPr lang="th-TH" sz="2400" dirty="0" smtClean="0"/>
              <a:t>เพื่อทบทวนแผนยุทธศาสตร์ กลุ่มจังหวัดภาคกลางตอนบน </a:t>
            </a:r>
            <a:r>
              <a:rPr lang="en-US" sz="2400" dirty="0" smtClean="0"/>
              <a:t>-1 </a:t>
            </a:r>
            <a:r>
              <a:rPr lang="th-TH" sz="2400" dirty="0" smtClean="0"/>
              <a:t>ฉบับปี </a:t>
            </a:r>
            <a:r>
              <a:rPr lang="en-US" sz="2400" dirty="0" smtClean="0"/>
              <a:t>2561-2565 </a:t>
            </a:r>
            <a:r>
              <a:rPr lang="th-TH" sz="2400" dirty="0" smtClean="0"/>
              <a:t>โดย มุ่งเน้นที่การกำหนดเป้าประสงค์ ตัวชี้วัด และ กลยุทธ์</a:t>
            </a:r>
          </a:p>
          <a:p>
            <a:r>
              <a:rPr lang="th-TH" sz="2400" dirty="0" smtClean="0"/>
              <a:t>เพื่อให้คำแนะนำเกี่ยวกับความจำเป็นในการกำหนดโครงการ และความสัมพันธ์ระหว่างโครงการและแผนฯ</a:t>
            </a:r>
          </a:p>
          <a:p>
            <a:r>
              <a:rPr lang="th-TH" sz="2400" dirty="0" smtClean="0"/>
              <a:t>เพื่อเพิ่มความเข้าใจในหลักการกำหนดโครงการ</a:t>
            </a:r>
            <a:r>
              <a:rPr lang="en-US" sz="2400" dirty="0" smtClean="0"/>
              <a:t> </a:t>
            </a:r>
            <a:r>
              <a:rPr lang="th-TH" sz="2400" dirty="0" smtClean="0"/>
              <a:t>โดยการให้ตัวอย่างของโครงการที่สอดคล้องกับแผนฯเพื่อเปิดโอกาสให้บุคลากรได้แสดงความคิดเห็น เรียนรู้ และ กำหนดทิศทางในการพัฒนาคุณภาพแผนฯร่วมกัน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848EC-BEE9-4CDF-978B-4CBA9B23D10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87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Positioning </a:t>
            </a:r>
            <a:r>
              <a:rPr lang="th-TH" b="1" dirty="0"/>
              <a:t>ของ </a:t>
            </a:r>
            <a:r>
              <a:rPr lang="th-TH" b="1" dirty="0" smtClean="0"/>
              <a:t>จังหวัดพระนครศรีอยุธยา</a:t>
            </a:r>
            <a:br>
              <a:rPr lang="th-TH" b="1" dirty="0" smtClean="0"/>
            </a:br>
            <a:r>
              <a:rPr lang="th-TH" b="1" dirty="0" smtClean="0"/>
              <a:t>(</a:t>
            </a:r>
            <a:r>
              <a:rPr lang="en-US" b="1" dirty="0" smtClean="0"/>
              <a:t>Positioning </a:t>
            </a:r>
            <a:r>
              <a:rPr lang="th-TH" b="1" dirty="0" smtClean="0"/>
              <a:t>คือ คุณลักษณะที่บ่งบอกถึงความเป็นเอกลักษณ์และมีคุณค่าต่อประเทศ</a:t>
            </a:r>
            <a:r>
              <a:rPr lang="en-US" b="1" dirty="0" smtClean="0"/>
              <a:t>/</a:t>
            </a:r>
            <a:r>
              <a:rPr lang="th-TH" b="1" dirty="0" smtClean="0"/>
              <a:t>สาธารณชน ของ จังหวัด)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42526" y="6398418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40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8615" y="2362200"/>
            <a:ext cx="7380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</a:rPr>
              <a:t>“</a:t>
            </a:r>
            <a:r>
              <a:rPr lang="th-TH" sz="2000" b="1" u="sng" dirty="0" smtClean="0">
                <a:solidFill>
                  <a:srgbClr val="00B050"/>
                </a:solidFill>
              </a:rPr>
              <a:t>จว ที่มีความโดดเด่นในประเทศ ด้าน</a:t>
            </a:r>
            <a:r>
              <a:rPr lang="en-US" sz="2000" b="1" u="sng" dirty="0" smtClean="0">
                <a:solidFill>
                  <a:srgbClr val="00B050"/>
                </a:solidFill>
              </a:rPr>
              <a:t> (THEP):</a:t>
            </a:r>
            <a:r>
              <a:rPr lang="th-TH" sz="2000" b="1" u="sng" dirty="0" smtClean="0">
                <a:solidFill>
                  <a:srgbClr val="00B050"/>
                </a:solidFill>
              </a:rPr>
              <a:t> </a:t>
            </a:r>
            <a:endParaRPr lang="en-US" sz="2000" b="1" u="sng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การนำ</a:t>
            </a:r>
            <a:r>
              <a:rPr lang="th-TH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u="sng" dirty="0" smtClean="0">
                <a:solidFill>
                  <a:srgbClr val="00B050"/>
                </a:solidFill>
              </a:rPr>
              <a:t>Technology</a:t>
            </a:r>
            <a:r>
              <a:rPr lang="th-TH" sz="2000" b="1" dirty="0" smtClean="0">
                <a:solidFill>
                  <a:srgbClr val="00B050"/>
                </a:solidFill>
              </a:rPr>
              <a:t> </a:t>
            </a:r>
            <a:r>
              <a:rPr lang="th-TH" sz="2000" dirty="0" smtClean="0">
                <a:solidFill>
                  <a:srgbClr val="00B050"/>
                </a:solidFill>
              </a:rPr>
              <a:t>นวัดกรรม และ ภูมิปัญญาท้องถิ่น (ในภาคอุตสาหกรรม การเกษตร การจัดการน้ำ ผลิตภัณฑ์ชุมชน </a:t>
            </a:r>
            <a:r>
              <a:rPr lang="en-US" sz="2000" dirty="0" smtClean="0">
                <a:solidFill>
                  <a:srgbClr val="00B050"/>
                </a:solidFill>
              </a:rPr>
              <a:t>Logistics </a:t>
            </a:r>
            <a:r>
              <a:rPr lang="th-TH" sz="2000" dirty="0" smtClean="0">
                <a:solidFill>
                  <a:srgbClr val="00B050"/>
                </a:solidFill>
              </a:rPr>
              <a:t>การท่องเที่ยวและ</a:t>
            </a:r>
            <a:r>
              <a:rPr lang="th-TH" sz="2000" dirty="0">
                <a:solidFill>
                  <a:srgbClr val="00B050"/>
                </a:solidFill>
              </a:rPr>
              <a:t>วัฒนธรรม) </a:t>
            </a:r>
            <a:r>
              <a:rPr lang="th-TH" sz="2000" dirty="0" smtClean="0">
                <a:solidFill>
                  <a:srgbClr val="00B050"/>
                </a:solidFill>
              </a:rPr>
              <a:t>ไปสู่ชาวโลก</a:t>
            </a:r>
            <a:endParaRPr lang="en-US" sz="2000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แหล่งของมรดกโลกที่</a:t>
            </a:r>
            <a:r>
              <a:rPr lang="th-TH" sz="2000" dirty="0">
                <a:solidFill>
                  <a:srgbClr val="00B050"/>
                </a:solidFill>
              </a:rPr>
              <a:t>ยิ่งใหญ่ </a:t>
            </a:r>
            <a:r>
              <a:rPr lang="th-TH" sz="2000" b="1" dirty="0" smtClean="0">
                <a:solidFill>
                  <a:srgbClr val="00B050"/>
                </a:solidFill>
              </a:rPr>
              <a:t>(</a:t>
            </a:r>
            <a:r>
              <a:rPr lang="en-US" sz="2000" dirty="0" smtClean="0">
                <a:solidFill>
                  <a:srgbClr val="00B050"/>
                </a:solidFill>
              </a:rPr>
              <a:t>world </a:t>
            </a:r>
            <a:r>
              <a:rPr lang="en-US" sz="2000" b="1" u="sng" dirty="0" smtClean="0">
                <a:solidFill>
                  <a:srgbClr val="00B050"/>
                </a:solidFill>
              </a:rPr>
              <a:t>Heritage</a:t>
            </a:r>
            <a:r>
              <a:rPr lang="th-TH" sz="2000" dirty="0" smtClean="0">
                <a:solidFill>
                  <a:srgbClr val="00B050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การใส่ใจในพลังงานทดแทนและรักษาสภาพแวดล้อม</a:t>
            </a:r>
            <a:r>
              <a:rPr lang="en-US" sz="2000" dirty="0" smtClean="0">
                <a:solidFill>
                  <a:srgbClr val="00B050"/>
                </a:solidFill>
              </a:rPr>
              <a:t>-</a:t>
            </a:r>
            <a:r>
              <a:rPr lang="en-US" sz="2000" b="1" u="sng" dirty="0" smtClean="0">
                <a:solidFill>
                  <a:srgbClr val="00B050"/>
                </a:solidFill>
              </a:rPr>
              <a:t>Energy Efficient &amp; Environmental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Friendly</a:t>
            </a:r>
            <a:endParaRPr lang="th-TH" sz="2000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ความพร้อมที่จะพัฒนาและเติบโตอย่างก้าวกระโดด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th-TH" sz="2000" b="1" dirty="0" smtClean="0">
                <a:solidFill>
                  <a:srgbClr val="00B050"/>
                </a:solidFill>
              </a:rPr>
              <a:t>(</a:t>
            </a:r>
            <a:r>
              <a:rPr lang="en-US" sz="2000" dirty="0" smtClean="0">
                <a:solidFill>
                  <a:srgbClr val="00B050"/>
                </a:solidFill>
              </a:rPr>
              <a:t>high </a:t>
            </a:r>
            <a:r>
              <a:rPr lang="en-US" sz="2000" b="1" u="sng" dirty="0" smtClean="0">
                <a:solidFill>
                  <a:srgbClr val="00B050"/>
                </a:solidFill>
              </a:rPr>
              <a:t>Potential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 for Growth</a:t>
            </a:r>
            <a:r>
              <a:rPr lang="th-TH" sz="2000" b="1" dirty="0" smtClean="0">
                <a:solidFill>
                  <a:srgbClr val="00B050"/>
                </a:solidFill>
              </a:rPr>
              <a:t>)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544" y="4572000"/>
            <a:ext cx="42850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dirty="0" smtClean="0"/>
              <a:t>อยุธยา</a:t>
            </a:r>
            <a:r>
              <a:rPr lang="en-US" sz="2400" dirty="0" smtClean="0"/>
              <a:t>: </a:t>
            </a:r>
            <a:r>
              <a:rPr lang="th-TH" sz="2400" dirty="0" smtClean="0"/>
              <a:t>แหล่งของการ </a:t>
            </a:r>
          </a:p>
          <a:p>
            <a:pPr algn="ctr"/>
            <a:r>
              <a:rPr lang="en-US" sz="2400" dirty="0" smtClean="0"/>
              <a:t>“</a:t>
            </a:r>
            <a:r>
              <a:rPr lang="th-TH" sz="2400" dirty="0" smtClean="0"/>
              <a:t>นำ </a:t>
            </a:r>
            <a:r>
              <a:rPr lang="en-US" sz="2400" dirty="0" smtClean="0"/>
              <a:t>Technology </a:t>
            </a:r>
            <a:r>
              <a:rPr lang="th-TH" sz="2400" dirty="0" smtClean="0"/>
              <a:t>และ ภูมิปัญญาสู่ชาวโลก</a:t>
            </a:r>
            <a:endParaRPr lang="th-TH" sz="2400" dirty="0"/>
          </a:p>
          <a:p>
            <a:pPr algn="ctr"/>
            <a:r>
              <a:rPr lang="th-TH" sz="2400" dirty="0" smtClean="0"/>
              <a:t>มีมรดกโลกที่ยิ่งใหญ่</a:t>
            </a:r>
            <a:endParaRPr lang="th-TH" sz="2400" dirty="0"/>
          </a:p>
          <a:p>
            <a:pPr algn="ctr"/>
            <a:r>
              <a:rPr lang="th-TH" sz="2400" dirty="0" smtClean="0"/>
              <a:t>ใส่ใจในพลังงานและสภาพแวดล้อม</a:t>
            </a:r>
            <a:endParaRPr lang="th-TH" sz="2400" dirty="0"/>
          </a:p>
          <a:p>
            <a:pPr algn="ctr"/>
            <a:r>
              <a:rPr lang="th-TH" sz="2400" dirty="0" smtClean="0"/>
              <a:t>พร้อมพัฒนาอย่างก้าวกระโดด</a:t>
            </a:r>
            <a:r>
              <a:rPr lang="en-US" sz="2400" dirty="0" smtClean="0"/>
              <a:t>”</a:t>
            </a:r>
            <a:r>
              <a:rPr lang="th-TH" sz="2400" dirty="0" smtClean="0"/>
              <a:t> 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538863" y="5181600"/>
            <a:ext cx="88126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228538" y="5516096"/>
            <a:ext cx="11915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15838" y="5892800"/>
            <a:ext cx="11915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68238" y="6248400"/>
            <a:ext cx="10391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534426" y="4996934"/>
            <a:ext cx="1576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 = Technology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34426" y="6141660"/>
            <a:ext cx="2694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 </a:t>
            </a:r>
            <a:r>
              <a:rPr lang="en-US" dirty="0"/>
              <a:t>= Potential for Growth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17813" y="5345668"/>
            <a:ext cx="135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 = Heritage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534426" y="5752068"/>
            <a:ext cx="354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 = </a:t>
            </a:r>
            <a:r>
              <a:rPr lang="en-US" sz="1400" dirty="0" smtClean="0"/>
              <a:t>Environmental Friendly &amp; Energy Efficient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882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วิสัยทัศน์ เดิม </a:t>
            </a:r>
            <a:r>
              <a:rPr lang="en-US" b="1" dirty="0" smtClean="0"/>
              <a:t>VS </a:t>
            </a:r>
            <a:r>
              <a:rPr lang="th-TH" b="1" dirty="0" smtClean="0"/>
              <a:t>ใหม่</a:t>
            </a:r>
            <a:r>
              <a:rPr lang="en-US" b="1" dirty="0"/>
              <a:t> </a:t>
            </a:r>
            <a:r>
              <a:rPr lang="th-TH" b="1" dirty="0" smtClean="0"/>
              <a:t>(เสนอ)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781800" y="6339531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41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21336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255586" y="1346199"/>
            <a:ext cx="0" cy="487680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5652" y="3861256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u="sng" dirty="0" smtClean="0"/>
              <a:t>เดิม</a:t>
            </a:r>
            <a:r>
              <a:rPr lang="en-US" sz="3200" b="1" u="sng" dirty="0"/>
              <a:t> </a:t>
            </a:r>
            <a:r>
              <a:rPr lang="th-TH" sz="3200" b="1" u="sng" dirty="0" smtClean="0"/>
              <a:t>(ปี </a:t>
            </a:r>
            <a:r>
              <a:rPr lang="en-US" sz="3200" b="1" u="sng" dirty="0" smtClean="0"/>
              <a:t>’60</a:t>
            </a:r>
            <a:r>
              <a:rPr lang="th-TH" sz="3200" b="1" u="sng" dirty="0" smtClean="0"/>
              <a:t>)</a:t>
            </a:r>
            <a:endParaRPr lang="en-US" sz="32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1360436"/>
            <a:ext cx="2440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u="sng" dirty="0" smtClean="0"/>
              <a:t>ใหม่ (ปี </a:t>
            </a:r>
            <a:r>
              <a:rPr lang="en-US" sz="3200" b="1" u="sng" dirty="0" smtClean="0"/>
              <a:t>‘61-’64</a:t>
            </a:r>
            <a:r>
              <a:rPr lang="th-TH" sz="3200" b="1" u="sng" dirty="0" smtClean="0"/>
              <a:t>)</a:t>
            </a:r>
            <a:endParaRPr lang="en-US" sz="3200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596658" y="4482405"/>
            <a:ext cx="16145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/>
              <a:t>เมืองสอาด </a:t>
            </a:r>
          </a:p>
          <a:p>
            <a:pPr algn="ctr"/>
            <a:r>
              <a:rPr lang="th-TH" sz="2800" dirty="0" smtClean="0"/>
              <a:t>น่าอยู่ </a:t>
            </a:r>
          </a:p>
          <a:p>
            <a:pPr algn="ctr"/>
            <a:r>
              <a:rPr lang="th-TH" sz="2800" dirty="0" smtClean="0"/>
              <a:t>เชิดชูมรดกโลก</a:t>
            </a:r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14600" y="1385262"/>
            <a:ext cx="0" cy="487680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2115338" y="3780204"/>
            <a:ext cx="2609062" cy="1547057"/>
          </a:xfrm>
          <a:custGeom>
            <a:avLst/>
            <a:gdLst>
              <a:gd name="connsiteX0" fmla="*/ 0 w 3327400"/>
              <a:gd name="connsiteY0" fmla="*/ 2032000 h 2037962"/>
              <a:gd name="connsiteX1" fmla="*/ 1054100 w 3327400"/>
              <a:gd name="connsiteY1" fmla="*/ 1930400 h 2037962"/>
              <a:gd name="connsiteX2" fmla="*/ 2095500 w 3327400"/>
              <a:gd name="connsiteY2" fmla="*/ 1295400 h 2037962"/>
              <a:gd name="connsiteX3" fmla="*/ 3111500 w 3327400"/>
              <a:gd name="connsiteY3" fmla="*/ 330200 h 2037962"/>
              <a:gd name="connsiteX4" fmla="*/ 3327400 w 3327400"/>
              <a:gd name="connsiteY4" fmla="*/ 0 h 20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400" h="2037962">
                <a:moveTo>
                  <a:pt x="0" y="2032000"/>
                </a:moveTo>
                <a:cubicBezTo>
                  <a:pt x="352425" y="2042583"/>
                  <a:pt x="704850" y="2053167"/>
                  <a:pt x="1054100" y="1930400"/>
                </a:cubicBezTo>
                <a:cubicBezTo>
                  <a:pt x="1403350" y="1807633"/>
                  <a:pt x="1752600" y="1562100"/>
                  <a:pt x="2095500" y="1295400"/>
                </a:cubicBezTo>
                <a:cubicBezTo>
                  <a:pt x="2438400" y="1028700"/>
                  <a:pt x="2906183" y="546100"/>
                  <a:pt x="3111500" y="330200"/>
                </a:cubicBezTo>
                <a:cubicBezTo>
                  <a:pt x="3316817" y="114300"/>
                  <a:pt x="3291417" y="55033"/>
                  <a:pt x="3327400" y="0"/>
                </a:cubicBezTo>
              </a:path>
            </a:pathLst>
          </a:cu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255589" y="1652823"/>
            <a:ext cx="2189911" cy="823676"/>
          </a:xfrm>
          <a:custGeom>
            <a:avLst/>
            <a:gdLst>
              <a:gd name="connsiteX0" fmla="*/ 0 w 2044700"/>
              <a:gd name="connsiteY0" fmla="*/ 1308553 h 1308553"/>
              <a:gd name="connsiteX1" fmla="*/ 520700 w 2044700"/>
              <a:gd name="connsiteY1" fmla="*/ 559253 h 1308553"/>
              <a:gd name="connsiteX2" fmla="*/ 1625600 w 2044700"/>
              <a:gd name="connsiteY2" fmla="*/ 51253 h 1308553"/>
              <a:gd name="connsiteX3" fmla="*/ 2044700 w 2044700"/>
              <a:gd name="connsiteY3" fmla="*/ 13153 h 130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700" h="1308553">
                <a:moveTo>
                  <a:pt x="0" y="1308553"/>
                </a:moveTo>
                <a:cubicBezTo>
                  <a:pt x="124883" y="1038678"/>
                  <a:pt x="249767" y="768803"/>
                  <a:pt x="520700" y="559253"/>
                </a:cubicBezTo>
                <a:cubicBezTo>
                  <a:pt x="791633" y="349703"/>
                  <a:pt x="1371600" y="142270"/>
                  <a:pt x="1625600" y="51253"/>
                </a:cubicBezTo>
                <a:cubicBezTo>
                  <a:pt x="1879600" y="-39764"/>
                  <a:pt x="1974850" y="19503"/>
                  <a:pt x="2044700" y="13153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596658" y="5943600"/>
            <a:ext cx="77091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209800" y="6146799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’61</a:t>
            </a:r>
            <a:endParaRPr lang="en-US" sz="2400" dirty="0"/>
          </a:p>
        </p:txBody>
      </p:sp>
      <p:sp>
        <p:nvSpPr>
          <p:cNvPr id="26" name="Rectangle 25"/>
          <p:cNvSpPr/>
          <p:nvPr/>
        </p:nvSpPr>
        <p:spPr>
          <a:xfrm>
            <a:off x="5933192" y="609600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’64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4203279" y="2454125"/>
            <a:ext cx="4210513" cy="132343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2000" b="1" u="sng" dirty="0" smtClean="0"/>
              <a:t>วิสัยทัศน์ </a:t>
            </a:r>
            <a:r>
              <a:rPr lang="en-US" sz="2000" b="1" u="sng" dirty="0" smtClean="0"/>
              <a:t>(Z):</a:t>
            </a:r>
            <a:endParaRPr lang="th-TH" sz="2000" dirty="0" smtClean="0"/>
          </a:p>
          <a:p>
            <a:pPr algn="ctr"/>
            <a:r>
              <a:rPr lang="th-TH" sz="2000" dirty="0" smtClean="0"/>
              <a:t> อยุธยานครประวัติศาสตร์ </a:t>
            </a:r>
            <a:r>
              <a:rPr lang="en-US" sz="2000" dirty="0" smtClean="0"/>
              <a:t>(Pride in Heritage)</a:t>
            </a:r>
          </a:p>
          <a:p>
            <a:pPr algn="ctr"/>
            <a:r>
              <a:rPr lang="th-TH" sz="2000" dirty="0"/>
              <a:t>เป็นแหล่ง</a:t>
            </a:r>
            <a:r>
              <a:rPr lang="th-TH" sz="2000" dirty="0" smtClean="0"/>
              <a:t>เรียนรู้</a:t>
            </a:r>
            <a:r>
              <a:rPr lang="en-US" sz="2000" dirty="0" smtClean="0"/>
              <a:t> (Place to Learn,</a:t>
            </a:r>
            <a:endParaRPr lang="en-US" sz="2000" dirty="0"/>
          </a:p>
          <a:p>
            <a:pPr algn="ctr"/>
            <a:r>
              <a:rPr lang="th-TH" sz="2000" dirty="0"/>
              <a:t>น่าเที่ยว น่าอยู่</a:t>
            </a:r>
            <a:r>
              <a:rPr lang="en-US" sz="2000" dirty="0"/>
              <a:t> </a:t>
            </a:r>
            <a:r>
              <a:rPr lang="th-TH" sz="2000" dirty="0"/>
              <a:t>น่า</a:t>
            </a:r>
            <a:r>
              <a:rPr lang="th-TH" sz="2000" dirty="0" smtClean="0"/>
              <a:t>ลงทุน</a:t>
            </a:r>
            <a:r>
              <a:rPr lang="en-US" sz="2000" dirty="0" smtClean="0"/>
              <a:t> </a:t>
            </a:r>
            <a:r>
              <a:rPr lang="th-TH" sz="2000" dirty="0" smtClean="0"/>
              <a:t> </a:t>
            </a:r>
            <a:r>
              <a:rPr lang="en-US" sz="2000" dirty="0" smtClean="0"/>
              <a:t>Visit, Live, and Invest)</a:t>
            </a:r>
          </a:p>
        </p:txBody>
      </p:sp>
    </p:spTree>
    <p:extLst>
      <p:ext uri="{BB962C8B-B14F-4D97-AF65-F5344CB8AC3E}">
        <p14:creationId xmlns:p14="http://schemas.microsoft.com/office/powerpoint/2010/main" val="277723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9" grpId="0" animBg="1"/>
      <p:bldP spid="20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ความสำเร็จในการไปสู่ วิสัยทัศน์ สามารถวัดได้จาก</a:t>
            </a:r>
            <a:endParaRPr lang="en-US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495800" cy="139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1" y="2541058"/>
            <a:ext cx="3429000" cy="4012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99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ความสำเร็จในการไปสู่ วิสัยทัศน์ สามารถวัดได้จาก</a:t>
            </a:r>
            <a:endParaRPr lang="en-US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761110"/>
            <a:ext cx="4495800" cy="139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218625" y="2384526"/>
            <a:ext cx="5521774" cy="4321073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9" y="3006794"/>
            <a:ext cx="5026412" cy="3470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38354" y="2495224"/>
            <a:ext cx="4646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นักทัศนาจรไทยมีมากเมื่อเทียบกับกลุ่มอื่นๆ อัตราการเข้าพักมีมากขึ้น ค่าใช้จ่ายต่อหัว ต่อวันจากนักท่องเที่ยวต่างชาติมีเยอะที่สุด</a:t>
            </a:r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3886200" y="1904110"/>
            <a:ext cx="723900" cy="6583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81600" y="1904110"/>
            <a:ext cx="811328" cy="5751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642" y="3048000"/>
            <a:ext cx="2289333" cy="174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941385" y="2479280"/>
            <a:ext cx="29498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อาชญากรรมลด แต่</a:t>
            </a:r>
            <a:r>
              <a:rPr lang="en-US" sz="1600" dirty="0" smtClean="0"/>
              <a:t>”</a:t>
            </a:r>
            <a:r>
              <a:rPr lang="th-TH" sz="1600" dirty="0" smtClean="0"/>
              <a:t>อัตราการจับกุมได้</a:t>
            </a:r>
            <a:r>
              <a:rPr lang="en-US" sz="1600" dirty="0" smtClean="0"/>
              <a:t>”</a:t>
            </a:r>
            <a:r>
              <a:rPr lang="th-TH" sz="1600" dirty="0" smtClean="0"/>
              <a:t>ยังคงเดิม</a:t>
            </a:r>
          </a:p>
          <a:p>
            <a:r>
              <a:rPr lang="th-TH" sz="1600" dirty="0" smtClean="0"/>
              <a:t>คดีชิงทรัพย์ และ ฆาตกรรมมีสัดส่วนมากทีสุด</a:t>
            </a:r>
            <a:endParaRPr lang="en-US" sz="1600" dirty="0"/>
          </a:p>
        </p:txBody>
      </p:sp>
      <p:sp>
        <p:nvSpPr>
          <p:cNvPr id="37" name="Rounded Rectangle 36"/>
          <p:cNvSpPr/>
          <p:nvPr/>
        </p:nvSpPr>
        <p:spPr>
          <a:xfrm>
            <a:off x="5798686" y="2343834"/>
            <a:ext cx="3148619" cy="4437966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867400" y="4760514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คุณภาพน้ำอยู่เกณฑ์พอใช้แต่ต้นทุนไม่พอกับการเกษตร ขยะมีเพิ่มขึ้นมากแต่ยังนำไปใช้ประโยชน์ได้ไม่ดีนัก</a:t>
            </a:r>
            <a:endParaRPr lang="en-US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928" y="5664444"/>
            <a:ext cx="1380067" cy="1041155"/>
          </a:xfrm>
          <a:prstGeom prst="rect">
            <a:avLst/>
          </a:prstGeom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909" y="5683844"/>
            <a:ext cx="1448291" cy="1047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23825" y="1981200"/>
            <a:ext cx="1447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ของเดิมที่มี </a:t>
            </a:r>
            <a:r>
              <a:rPr lang="en-US" b="1" u="sng" dirty="0" smtClean="0"/>
              <a:t>=</a:t>
            </a:r>
            <a:r>
              <a:rPr lang="th-TH" b="1" u="sng" dirty="0" smtClean="0"/>
              <a:t> </a:t>
            </a:r>
            <a:r>
              <a:rPr lang="en-US" b="1" u="sng" dirty="0" smtClean="0"/>
              <a:t>(X)</a:t>
            </a:r>
            <a:endParaRPr lang="en-US" b="1" u="sng" dirty="0"/>
          </a:p>
        </p:txBody>
      </p:sp>
      <p:sp>
        <p:nvSpPr>
          <p:cNvPr id="20" name="TextBox 19"/>
          <p:cNvSpPr txBox="1"/>
          <p:nvPr/>
        </p:nvSpPr>
        <p:spPr>
          <a:xfrm>
            <a:off x="2333625" y="770635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อยากได้ </a:t>
            </a:r>
            <a:r>
              <a:rPr lang="en-US" b="1" u="sng" dirty="0" smtClean="0"/>
              <a:t>Z </a:t>
            </a:r>
            <a:r>
              <a:rPr lang="th-TH" b="1" u="sng" dirty="0" smtClean="0"/>
              <a:t>ในปี </a:t>
            </a:r>
            <a:r>
              <a:rPr lang="en-US" b="1" u="sng" dirty="0" smtClean="0"/>
              <a:t>‘64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30325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/>
      <p:bldP spid="24" grpId="0"/>
      <p:bldP spid="37" grpId="0" animBg="1"/>
      <p:bldP spid="29" grpId="0"/>
      <p:bldP spid="17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0" y="152400"/>
            <a:ext cx="8229600" cy="792162"/>
          </a:xfrm>
        </p:spPr>
        <p:txBody>
          <a:bodyPr>
            <a:normAutofit/>
          </a:bodyPr>
          <a:lstStyle/>
          <a:p>
            <a:r>
              <a:rPr lang="th-TH" b="1" dirty="0" smtClean="0"/>
              <a:t>ความสำเร็จในการไปสู่ วิสัยทัศน์ สามารถวัดได้จาก</a:t>
            </a:r>
            <a:endParaRPr lang="en-US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271" y="887942"/>
            <a:ext cx="4495800" cy="139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54826"/>
            <a:ext cx="2922270" cy="107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89193"/>
            <a:ext cx="2819400" cy="10716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670" y="5626156"/>
            <a:ext cx="2616200" cy="1079444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943600" y="2438400"/>
            <a:ext cx="3124200" cy="42672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118861" y="2057400"/>
            <a:ext cx="205739" cy="4836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2895600"/>
            <a:ext cx="3330574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 flipH="1">
            <a:off x="4800600" y="2057400"/>
            <a:ext cx="304800" cy="609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343400"/>
            <a:ext cx="3124200" cy="89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76200" y="2470161"/>
            <a:ext cx="5768975" cy="4235439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228259"/>
            <a:ext cx="2636837" cy="144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41874"/>
            <a:ext cx="2209800" cy="10681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5713" y="2470161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หนี้สูง และ เงินเฟ้อสูง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626156"/>
            <a:ext cx="1811867" cy="10007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0556" y="5105400"/>
            <a:ext cx="1993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/>
              <a:t>โรงพยาบาลผ่าน </a:t>
            </a:r>
            <a:r>
              <a:rPr lang="en-US" sz="1400" dirty="0" smtClean="0"/>
              <a:t>HA </a:t>
            </a:r>
            <a:r>
              <a:rPr lang="th-TH" sz="1400" dirty="0" smtClean="0"/>
              <a:t>มากกว่าค่าเฉลี่ยของ ปท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600325" y="2557208"/>
            <a:ext cx="3052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ธุรกิจค้าปลีกและแรงงานด้านการปลีกมีเพิ่มสูง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850" y="3875091"/>
            <a:ext cx="1242883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02367" y="3983653"/>
            <a:ext cx="9017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คนป่วยเป็นโรคความดันและโรคเครียดสูง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2992437" y="3989193"/>
            <a:ext cx="2340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ประชากรหนาแน่นขึ้น คนจนลดลง 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118861" y="2474718"/>
            <a:ext cx="2823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ภาคอุตสาหกรรมมีอัตราการเติบโตสูงที่สุด 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092191" y="3654036"/>
            <a:ext cx="2970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ระดับการใช้ที่ดินเพื่อการเกษตรยังคงเท่าเดิม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364921" y="5043844"/>
            <a:ext cx="2331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ผลิตภาพแรงงานลดลงกว่าปี </a:t>
            </a:r>
            <a:r>
              <a:rPr lang="en-US" dirty="0" smtClean="0"/>
              <a:t>‘54 </a:t>
            </a:r>
            <a:endParaRPr lang="th-TH" dirty="0" smtClean="0"/>
          </a:p>
          <a:p>
            <a:r>
              <a:rPr lang="th-TH" dirty="0" smtClean="0"/>
              <a:t>แต่ยังเท่าเดิมเมื่อเทียบกับป</a:t>
            </a:r>
            <a:r>
              <a:rPr lang="th-TH" dirty="0"/>
              <a:t>ี</a:t>
            </a:r>
            <a:r>
              <a:rPr lang="en-US" dirty="0" smtClean="0"/>
              <a:t>’55</a:t>
            </a:r>
            <a:r>
              <a:rPr lang="th-TH" dirty="0" smtClean="0"/>
              <a:t>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23825" y="2159168"/>
            <a:ext cx="1447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ของเดิมที่มี </a:t>
            </a:r>
            <a:r>
              <a:rPr lang="en-US" b="1" u="sng" dirty="0" smtClean="0"/>
              <a:t>=</a:t>
            </a:r>
            <a:r>
              <a:rPr lang="th-TH" b="1" u="sng" dirty="0" smtClean="0"/>
              <a:t> </a:t>
            </a:r>
            <a:r>
              <a:rPr lang="en-US" b="1" u="sng" dirty="0" smtClean="0"/>
              <a:t>(X)</a:t>
            </a:r>
            <a:endParaRPr lang="en-US" b="1" u="sng" dirty="0"/>
          </a:p>
        </p:txBody>
      </p:sp>
      <p:sp>
        <p:nvSpPr>
          <p:cNvPr id="28" name="TextBox 27"/>
          <p:cNvSpPr txBox="1"/>
          <p:nvPr/>
        </p:nvSpPr>
        <p:spPr>
          <a:xfrm>
            <a:off x="2345267" y="851403"/>
            <a:ext cx="1603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อยากได้ </a:t>
            </a:r>
            <a:r>
              <a:rPr lang="en-US" b="1" u="sng" dirty="0" smtClean="0"/>
              <a:t>Z </a:t>
            </a:r>
            <a:r>
              <a:rPr lang="th-TH" b="1" u="sng" dirty="0" smtClean="0"/>
              <a:t>ในปี </a:t>
            </a:r>
            <a:r>
              <a:rPr lang="en-US" b="1" u="sng" dirty="0" smtClean="0"/>
              <a:t>‘64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79634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0" grpId="0"/>
      <p:bldP spid="11" grpId="0"/>
      <p:bldP spid="13" grpId="0"/>
      <p:bldP spid="26" grpId="0"/>
      <p:bldP spid="21" grpId="0"/>
      <p:bldP spid="23" grpId="0"/>
      <p:bldP spid="24" grpId="0"/>
      <p:bldP spid="25" grpId="0"/>
      <p:bldP spid="27" grpId="0"/>
      <p:bldP spid="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189" y="1752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ในอดีตที่ผ่านมา จว พระนครศรีอยุธยา ทำอะไรได้ดี</a:t>
            </a:r>
            <a:r>
              <a:rPr lang="en-US" b="1" dirty="0" smtClean="0"/>
              <a:t>/</a:t>
            </a:r>
            <a:r>
              <a:rPr lang="th-TH" b="1" dirty="0" smtClean="0"/>
              <a:t>ไม่ดี 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2971800"/>
            <a:ext cx="8042779" cy="230832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none" rtlCol="0">
            <a:spAutoFit/>
          </a:bodyPr>
          <a:lstStyle/>
          <a:p>
            <a:pPr marL="292100" indent="-292100">
              <a:buFont typeface="Arial" panose="020B0604020202020204" pitchFamily="34" charset="0"/>
              <a:buChar char="•"/>
            </a:pPr>
            <a:r>
              <a:rPr lang="en-US" sz="2400" dirty="0" smtClean="0"/>
              <a:t>“</a:t>
            </a:r>
            <a:r>
              <a:rPr lang="th-TH" sz="2400" dirty="0" smtClean="0"/>
              <a:t>ทำได้ดี</a:t>
            </a:r>
            <a:r>
              <a:rPr lang="en-US" sz="2400" dirty="0" smtClean="0"/>
              <a:t>”/ “</a:t>
            </a:r>
            <a:r>
              <a:rPr lang="th-TH" sz="2400" dirty="0" smtClean="0"/>
              <a:t>มีปัญหาน้อย</a:t>
            </a:r>
            <a:r>
              <a:rPr lang="en-US" sz="2400" dirty="0" smtClean="0"/>
              <a:t>” </a:t>
            </a:r>
            <a:r>
              <a:rPr lang="th-TH" sz="2400" dirty="0" smtClean="0"/>
              <a:t>หมายความว่า </a:t>
            </a:r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มีอันดับอยู่ในระดับ </a:t>
            </a:r>
            <a:r>
              <a:rPr lang="en-US" sz="2400" dirty="0" smtClean="0"/>
              <a:t>Top 20%</a:t>
            </a:r>
            <a:r>
              <a:rPr lang="th-TH" sz="2400" dirty="0" smtClean="0"/>
              <a:t> </a:t>
            </a:r>
            <a:r>
              <a:rPr lang="en-US" sz="2400" dirty="0" smtClean="0"/>
              <a:t>(Ranking 1-15)</a:t>
            </a:r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มีระดับของ </a:t>
            </a:r>
            <a:r>
              <a:rPr lang="en-US" sz="2400" dirty="0" smtClean="0"/>
              <a:t>Performance </a:t>
            </a:r>
            <a:r>
              <a:rPr lang="th-TH" sz="2400" dirty="0" smtClean="0"/>
              <a:t>ในมิติต่างๆอยู่ในระดับที่พัฒนาขึ้นเมื่อเทียบกับอดีต</a:t>
            </a:r>
            <a:endParaRPr lang="en-US" sz="2400" dirty="0" smtClean="0"/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en-US" sz="2400" dirty="0" smtClean="0"/>
              <a:t>“</a:t>
            </a:r>
            <a:r>
              <a:rPr lang="th-TH" sz="2400" dirty="0"/>
              <a:t>ทำ</a:t>
            </a:r>
            <a:r>
              <a:rPr lang="th-TH" sz="2400" dirty="0" smtClean="0"/>
              <a:t>ได้ไม่ดี</a:t>
            </a:r>
            <a:r>
              <a:rPr lang="en-US" sz="2400" dirty="0" smtClean="0"/>
              <a:t>”/</a:t>
            </a:r>
            <a:r>
              <a:rPr lang="th-TH" sz="2400" dirty="0" smtClean="0"/>
              <a:t> </a:t>
            </a:r>
            <a:r>
              <a:rPr lang="en-US" sz="2400" dirty="0" smtClean="0"/>
              <a:t>“</a:t>
            </a:r>
            <a:r>
              <a:rPr lang="th-TH" sz="2400" dirty="0" smtClean="0"/>
              <a:t>มีปัญหา</a:t>
            </a:r>
            <a:r>
              <a:rPr lang="en-US" sz="2400" dirty="0" smtClean="0"/>
              <a:t>” </a:t>
            </a:r>
            <a:r>
              <a:rPr lang="th-TH" sz="2400" dirty="0"/>
              <a:t>หมายความว่า </a:t>
            </a:r>
            <a:endParaRPr lang="th-TH" sz="2400" dirty="0" smtClean="0"/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</a:t>
            </a:r>
            <a:r>
              <a:rPr lang="th-TH" sz="2400" dirty="0"/>
              <a:t>อันดับอยู่ในระดับ </a:t>
            </a:r>
            <a:r>
              <a:rPr lang="en-US" sz="2400" dirty="0" smtClean="0"/>
              <a:t>Bottom 40</a:t>
            </a:r>
            <a:r>
              <a:rPr lang="en-US" sz="2400" dirty="0"/>
              <a:t>%</a:t>
            </a:r>
            <a:r>
              <a:rPr lang="th-TH" sz="2400" dirty="0"/>
              <a:t> </a:t>
            </a:r>
            <a:r>
              <a:rPr lang="en-US" sz="2400" dirty="0" smtClean="0"/>
              <a:t>(Ranking 46-76)</a:t>
            </a:r>
            <a:endParaRPr lang="th-TH" sz="2400" dirty="0" smtClean="0"/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</a:t>
            </a:r>
            <a:r>
              <a:rPr lang="th-TH" sz="2400" dirty="0"/>
              <a:t>ระดับของ </a:t>
            </a:r>
            <a:r>
              <a:rPr lang="en-US" sz="2400" dirty="0"/>
              <a:t>Performance </a:t>
            </a:r>
            <a:r>
              <a:rPr lang="th-TH" sz="2400" dirty="0"/>
              <a:t>ในมิติต่างๆอยู่ในระดับ</a:t>
            </a:r>
            <a:r>
              <a:rPr lang="th-TH" sz="2400" dirty="0" smtClean="0"/>
              <a:t>ที่ไม่พัฒนาขึ้นเมื่อเทียบกับอดีต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32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มีปัญหาน้อย</a:t>
            </a:r>
            <a:r>
              <a:rPr lang="en-US" b="1" dirty="0"/>
              <a:t> </a:t>
            </a:r>
            <a:r>
              <a:rPr lang="en-US" b="1" dirty="0" smtClean="0"/>
              <a:t>VS </a:t>
            </a:r>
            <a:r>
              <a:rPr lang="th-TH" b="1" dirty="0" smtClean="0"/>
              <a:t>มาก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46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58" y="1866900"/>
            <a:ext cx="3834396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458" y="1220569"/>
            <a:ext cx="360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มีปัญหาน้อย ดูได้จาก</a:t>
            </a:r>
            <a:r>
              <a:rPr lang="en-US" dirty="0" smtClean="0"/>
              <a:t> </a:t>
            </a:r>
            <a:endParaRPr lang="th-TH" dirty="0" smtClean="0"/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/>
              <a:t>Top 20%</a:t>
            </a:r>
            <a:r>
              <a:rPr lang="th-TH" dirty="0"/>
              <a:t> </a:t>
            </a:r>
            <a:r>
              <a:rPr lang="en-US" dirty="0"/>
              <a:t>(Ranking 1-15)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1" y="1104900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610100" y="1220569"/>
            <a:ext cx="4088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มีปัญหามาก ดูได้จาก</a:t>
            </a:r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 smtClean="0"/>
              <a:t>Bottom 40</a:t>
            </a:r>
            <a:r>
              <a:rPr lang="en-US" dirty="0"/>
              <a:t>%</a:t>
            </a:r>
            <a:r>
              <a:rPr lang="th-TH" dirty="0"/>
              <a:t> </a:t>
            </a:r>
            <a:r>
              <a:rPr lang="en-US" dirty="0"/>
              <a:t>(Ranking </a:t>
            </a:r>
            <a:r>
              <a:rPr lang="en-US" dirty="0" smtClean="0"/>
              <a:t>46-76)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66900"/>
            <a:ext cx="3429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61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</a:t>
            </a:r>
            <a:r>
              <a:rPr lang="th-TH" b="1" dirty="0"/>
              <a:t>จว</a:t>
            </a:r>
            <a:r>
              <a:rPr lang="en-US" b="1" dirty="0"/>
              <a:t> </a:t>
            </a:r>
            <a:r>
              <a:rPr lang="th-TH" b="1" dirty="0"/>
              <a:t>มีปัญหา</a:t>
            </a:r>
            <a:r>
              <a:rPr lang="th-TH" b="1" dirty="0" smtClean="0"/>
              <a:t>น้อย (กว่าที่อื่น)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7562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มีปัญหาน้อย</a:t>
            </a:r>
            <a:r>
              <a:rPr lang="th-TH" b="1" dirty="0"/>
              <a:t> </a:t>
            </a:r>
            <a:r>
              <a:rPr lang="th-TH" b="1" dirty="0" smtClean="0"/>
              <a:t>(กว่าที่อื่น)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48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10" y="1828800"/>
            <a:ext cx="323824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458" y="1220569"/>
            <a:ext cx="360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มีปัญหาน้อย ดูได้จาก</a:t>
            </a:r>
            <a:r>
              <a:rPr lang="en-US" dirty="0" smtClean="0"/>
              <a:t> </a:t>
            </a:r>
            <a:endParaRPr lang="th-TH" dirty="0" smtClean="0"/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/>
              <a:t>Top 20%</a:t>
            </a:r>
            <a:r>
              <a:rPr lang="th-TH" dirty="0"/>
              <a:t> </a:t>
            </a:r>
            <a:r>
              <a:rPr lang="en-US" dirty="0"/>
              <a:t>(Ranking 1-15)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140201" y="1092200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900" y="888308"/>
            <a:ext cx="4038600" cy="40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010" y="1263234"/>
            <a:ext cx="3902412" cy="39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43" y="1674146"/>
            <a:ext cx="3799379" cy="30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796" y="1983453"/>
            <a:ext cx="3765152" cy="31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862" y="2297388"/>
            <a:ext cx="3902055" cy="127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436" y="3513732"/>
            <a:ext cx="3886463" cy="3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010" y="3848813"/>
            <a:ext cx="3909547" cy="30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9" y="4137632"/>
            <a:ext cx="3931563" cy="51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46" y="5503413"/>
            <a:ext cx="3416102" cy="284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056" y="5787457"/>
            <a:ext cx="2659159" cy="18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04" y="6033335"/>
            <a:ext cx="3955129" cy="33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620" y="4649339"/>
            <a:ext cx="35512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76376"/>
            <a:ext cx="228242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95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1000" y="284309"/>
            <a:ext cx="8229600" cy="636579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ข้อมูลนี้บอกว่าอะไร? </a:t>
            </a:r>
            <a:r>
              <a:rPr lang="th-TH" sz="2700" dirty="0" smtClean="0"/>
              <a:t>จว </a:t>
            </a:r>
            <a:r>
              <a:rPr lang="th-TH" sz="2700" dirty="0"/>
              <a:t>พระนครศรีอยุธยา มีสิ่ง</a:t>
            </a:r>
            <a:r>
              <a:rPr lang="th-TH" sz="2700" dirty="0" smtClean="0"/>
              <a:t>ที่</a:t>
            </a:r>
            <a:r>
              <a:rPr lang="en-US" sz="2700" dirty="0" smtClean="0"/>
              <a:t> “</a:t>
            </a:r>
            <a:r>
              <a:rPr lang="th-TH" sz="2700" dirty="0" smtClean="0"/>
              <a:t>ดีกว่า </a:t>
            </a:r>
            <a:r>
              <a:rPr lang="th-TH" sz="2700" dirty="0"/>
              <a:t>จว </a:t>
            </a:r>
            <a:r>
              <a:rPr lang="th-TH" sz="2700" dirty="0" smtClean="0"/>
              <a:t>อื่นๆ</a:t>
            </a:r>
            <a:r>
              <a:rPr lang="en-US" sz="2700" dirty="0" smtClean="0"/>
              <a:t>”</a:t>
            </a:r>
            <a:r>
              <a:rPr lang="th-TH" sz="2700" dirty="0" smtClean="0"/>
              <a:t> </a:t>
            </a:r>
            <a:r>
              <a:rPr lang="th-TH" sz="2700" dirty="0"/>
              <a:t>ซึ่งดูได้จาก</a:t>
            </a:r>
            <a:r>
              <a:rPr lang="en-US" sz="2700" dirty="0"/>
              <a:t>:</a:t>
            </a:r>
            <a:endParaRPr lang="en-US" sz="27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174800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49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267201" y="920889"/>
            <a:ext cx="4571999" cy="563231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ไม่ค่อยมีความเลื่อมล้ำด้านรายได้มากนัก และ มีโอกาสได้เห็นผู้บริหารที่เป็นสุภาพสตรี ค่อนข้างมาก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คนสูงอายุอยู่ที่นี่กันเยอะ และเป็นที่ที่คนได้รับการศึกษาได้ครบตามมาตรฐาน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มีการ </a:t>
            </a:r>
            <a:r>
              <a:rPr lang="en-US" sz="2000" dirty="0" smtClean="0"/>
              <a:t>“</a:t>
            </a:r>
            <a:r>
              <a:rPr lang="th-TH" sz="2000" dirty="0" smtClean="0"/>
              <a:t>ดื่มแอลกอฮอล์และสูบบุหรี่</a:t>
            </a:r>
            <a:r>
              <a:rPr lang="en-US" sz="2000" dirty="0" smtClean="0"/>
              <a:t>”</a:t>
            </a:r>
            <a:r>
              <a:rPr lang="th-TH" sz="2000" dirty="0" smtClean="0"/>
              <a:t>น้อยกว่าที่อื่นๆ</a:t>
            </a:r>
            <a:r>
              <a:rPr lang="en-US" sz="2000" dirty="0" smtClean="0"/>
              <a:t> “</a:t>
            </a:r>
            <a:r>
              <a:rPr lang="th-TH" sz="2000" dirty="0" smtClean="0"/>
              <a:t>มีการบริโภคอาหารที่ถูกสุขลักษณะ ปลอดภัย และ ได้มาตรฐาน</a:t>
            </a:r>
            <a:r>
              <a:rPr lang="en-US" sz="2000" dirty="0" smtClean="0"/>
              <a:t>”</a:t>
            </a:r>
            <a:r>
              <a:rPr lang="th-TH" sz="2000" dirty="0" smtClean="0"/>
              <a:t> และ </a:t>
            </a:r>
            <a:r>
              <a:rPr lang="en-US" sz="2000" dirty="0" smtClean="0"/>
              <a:t>“</a:t>
            </a:r>
            <a:r>
              <a:rPr lang="th-TH" sz="2000" dirty="0" smtClean="0"/>
              <a:t>รู้ที่จะบรรเทาอาการเจ็บป่วยของตัวเอง</a:t>
            </a:r>
            <a:r>
              <a:rPr lang="en-US" sz="2000" dirty="0" smtClean="0"/>
              <a:t>” </a:t>
            </a:r>
            <a:r>
              <a:rPr lang="th-TH" sz="2000" dirty="0" smtClean="0"/>
              <a:t>ได้ดีกว่าที่อื่น</a:t>
            </a:r>
            <a:endParaRPr lang="en-US" sz="2000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อีกทั้งรายได้เฉลี่ยของครัวเรือนเกษตรกรก็มีสูง และ การกู้เงินในระบบ</a:t>
            </a:r>
            <a:r>
              <a:rPr lang="en-US" sz="2000" dirty="0" smtClean="0"/>
              <a:t> “</a:t>
            </a:r>
            <a:r>
              <a:rPr lang="th-TH" sz="2000" dirty="0" smtClean="0"/>
              <a:t>เทียบตามสัดส่วนของรายได้</a:t>
            </a:r>
            <a:r>
              <a:rPr lang="en-US" sz="2000" dirty="0" smtClean="0"/>
              <a:t>”</a:t>
            </a:r>
            <a:r>
              <a:rPr lang="th-TH" sz="2000" dirty="0" smtClean="0"/>
              <a:t> ก็น้อยกว่าที่อื่น</a:t>
            </a:r>
            <a:endParaRPr lang="en-US" sz="2000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ครัวเรือนและหมู่บ้านมีน้ำใช้เพียงพอและมีพื้นที่ชลประทานที่มากกว่า จว 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/>
              <a:t>มีการเติบโตทางอุตสาหกรรมสูงและภาคอุตสาหกรรมเป็นปัจจัยหลักของสภาพเศรษฐกิจ ดังนั้นการใช้พลังงานจึงมีสูงแต่ก็สามารถใช้พลังงานทดแทนได้ดีกว่าที่</a:t>
            </a:r>
            <a:r>
              <a:rPr lang="th-TH" sz="2000" dirty="0" smtClean="0"/>
              <a:t>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ประชากรผู้ประสบอุทกภัย และความเสียหายจากภัยธรรมชาติมีน้อยกว่าที่อื่นๆ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คุณภาพอากาศอยู่ในระดับดีและมีการบริหารจัดการและควบคุมการปล่อยก๊าซเรือนกระจกได้ดีกว่าที่อื่นๆ</a:t>
            </a:r>
            <a:endParaRPr lang="en-US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920888"/>
            <a:ext cx="378142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0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579438"/>
            <a:ext cx="8229600" cy="868362"/>
          </a:xfrm>
        </p:spPr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‘57-’60---1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64795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962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3200400"/>
            <a:ext cx="7467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" y="485775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038600" y="3581400"/>
            <a:ext cx="415766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1033" idx="3"/>
          </p:cNvCxnSpPr>
          <p:nvPr/>
        </p:nvCxnSpPr>
        <p:spPr>
          <a:xfrm>
            <a:off x="959644" y="3886200"/>
            <a:ext cx="7298531" cy="762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10075" y="518160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59644" y="548640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59644" y="583882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36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</a:t>
            </a:r>
            <a:r>
              <a:rPr lang="th-TH" b="1" dirty="0"/>
              <a:t>จว</a:t>
            </a:r>
            <a:r>
              <a:rPr lang="en-US" b="1" dirty="0"/>
              <a:t> </a:t>
            </a:r>
            <a:r>
              <a:rPr lang="th-TH" b="1" dirty="0"/>
              <a:t>มี</a:t>
            </a:r>
            <a:r>
              <a:rPr lang="th-TH" b="1" dirty="0" smtClean="0"/>
              <a:t>ปัญหามาก (กว่าที่อื่น)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68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07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มีปัญหามาก (กว่าที่อื่น)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51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4140202" y="1012011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38626" y="1179355"/>
            <a:ext cx="4088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มีปัญหามาก (กว่าที่อื่น) ดูได้จาก</a:t>
            </a:r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 smtClean="0"/>
              <a:t>Bottom 40</a:t>
            </a:r>
            <a:r>
              <a:rPr lang="en-US" dirty="0"/>
              <a:t>%</a:t>
            </a:r>
            <a:r>
              <a:rPr lang="th-TH" dirty="0"/>
              <a:t> </a:t>
            </a:r>
            <a:r>
              <a:rPr lang="en-US" dirty="0"/>
              <a:t>(Ranking </a:t>
            </a:r>
            <a:r>
              <a:rPr lang="en-US" dirty="0" smtClean="0"/>
              <a:t>46-76)</a:t>
            </a:r>
            <a:endParaRPr lang="en-US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92299"/>
            <a:ext cx="3429000" cy="452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38201"/>
            <a:ext cx="1371600" cy="31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299" y="1177218"/>
            <a:ext cx="4495800" cy="499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9" y="1701800"/>
            <a:ext cx="3429000" cy="41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8" y="2100010"/>
            <a:ext cx="3429001" cy="28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838200"/>
            <a:ext cx="3124200" cy="34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98" y="2429061"/>
            <a:ext cx="2247900" cy="29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2699690"/>
            <a:ext cx="4495802" cy="29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3021294"/>
            <a:ext cx="4495802" cy="510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98" y="3531905"/>
            <a:ext cx="4457702" cy="45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8" y="4013197"/>
            <a:ext cx="4483102" cy="84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4872119"/>
            <a:ext cx="4445000" cy="94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98" y="4872119"/>
            <a:ext cx="2446337" cy="25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5816921"/>
            <a:ext cx="214630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8" y="6225229"/>
            <a:ext cx="2133601" cy="25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5833351"/>
            <a:ext cx="2349501" cy="23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399" y="6067526"/>
            <a:ext cx="2247901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1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36579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ข้อมูลนี้บอกว่าอะไร? </a:t>
            </a:r>
            <a:r>
              <a:rPr lang="th-TH" sz="2700" dirty="0" smtClean="0"/>
              <a:t>จว </a:t>
            </a:r>
            <a:r>
              <a:rPr lang="th-TH" sz="2700" dirty="0"/>
              <a:t>พระนครศรีอยุธยา มีสิ่ง</a:t>
            </a:r>
            <a:r>
              <a:rPr lang="th-TH" sz="2700" dirty="0" smtClean="0"/>
              <a:t>ที่</a:t>
            </a:r>
            <a:r>
              <a:rPr lang="en-US" sz="2700" dirty="0" smtClean="0"/>
              <a:t> “</a:t>
            </a:r>
            <a:r>
              <a:rPr lang="th-TH" sz="2700" dirty="0" smtClean="0"/>
              <a:t>ด้อยกว่า </a:t>
            </a:r>
            <a:r>
              <a:rPr lang="th-TH" sz="2700" dirty="0"/>
              <a:t>จว </a:t>
            </a:r>
            <a:r>
              <a:rPr lang="th-TH" sz="2700" dirty="0" smtClean="0"/>
              <a:t>อื่นๆ</a:t>
            </a:r>
            <a:r>
              <a:rPr lang="en-US" sz="2700" dirty="0" smtClean="0"/>
              <a:t>”</a:t>
            </a:r>
            <a:r>
              <a:rPr lang="th-TH" sz="2700" dirty="0" smtClean="0"/>
              <a:t> </a:t>
            </a:r>
            <a:r>
              <a:rPr lang="th-TH" sz="2700" dirty="0"/>
              <a:t>ซึ่งดูได้จาก</a:t>
            </a:r>
            <a:r>
              <a:rPr lang="en-US" sz="2700" dirty="0"/>
              <a:t>:</a:t>
            </a:r>
            <a:endParaRPr lang="en-US" sz="27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174800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52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838200"/>
            <a:ext cx="4902200" cy="563231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คนสูงอายุอยู่ที่นี่กันเยอะก็จริง แต่มีโอกาสถูกทอดทิ้งได้สูง และมีการต้องพึ่งพิงสวัสดิการภาครัฐอยู่มากกว่าที่อื่นๆ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มีปัญหาทางสังคมและทางอาชญากรรมสูงและถูกตามจับได้ยาก มี </a:t>
            </a:r>
            <a:r>
              <a:rPr lang="en-US" dirty="0" smtClean="0"/>
              <a:t>“</a:t>
            </a:r>
            <a:r>
              <a:rPr lang="th-TH" dirty="0" smtClean="0"/>
              <a:t>แม่วัยใส</a:t>
            </a:r>
            <a:r>
              <a:rPr lang="en-US" dirty="0" smtClean="0"/>
              <a:t>” </a:t>
            </a:r>
            <a:r>
              <a:rPr lang="th-TH" dirty="0" smtClean="0"/>
              <a:t>สูง และ มีเด็กที่อยู่ในการคุมประพฤติสูงกว่าที่อื่นๆ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ที่ป่วยทางสุขภาพจิตมีมากและเป็นไปได้ที่การกระจายของคนพิการที่ไปสู่สถานศึกษาต่างๆมีน้อยกว่าที่อื่น (แต่ ก็เป็นไปได้อีกเช่นกันที่คนพิการที่นี่อาจมีน้อยกว่าที่อื่นๆ)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มีการเก็บองค์ความรู้และภูมิปัญญาท้องถิ่น และมีศูนย์เรียนรู้ชุมชนต่อจำนวนหมู่บ้านน้อยกว่าที่อื่นๆ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คนที่นี่ออกกำลังกายกันน้อย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มีศูนย์พัฒนาเด็กเล็กต่อจำนวนหมู่บ้านน้อยกว่าที่อื่นๆ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เป็น จว ที่มีภาคอุตสาหกรรม เป็นตัวหลักในการขับเคลื่อนเศรษฐกิจ</a:t>
            </a:r>
            <a:r>
              <a:rPr lang="en-US" dirty="0" smtClean="0"/>
              <a:t> </a:t>
            </a:r>
            <a:r>
              <a:rPr lang="th-TH" dirty="0" smtClean="0"/>
              <a:t>แต่ผลิตภาพแรงงานก็ยังมีน้อยเมื่อเทียบตามอัตราส่วน </a:t>
            </a:r>
            <a:endParaRPr lang="en-US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ด้วยความที่มีภาคอุตสาหกรรมเป็นตัวหลักในการขับเคลื่อน จึงทำให้ภาคการผลิตด้านอื่นๆมีบทบาทน้อยกว่ามาก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ผลผลิตสินค้าเกษตรสำคัญต่อไร่มีน้อยเละอัตราการเพิ่มก็มีน้อย</a:t>
            </a:r>
            <a:endParaRPr lang="en-US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ถึงแม้ว่า จว จะมีแหล่งชลประทานที่เยอะกว่าที่อื่นๆ แต่คุณภาพของดินยังเป็นปัญหาและปริมาณ </a:t>
            </a:r>
            <a:r>
              <a:rPr lang="en-US" dirty="0" smtClean="0"/>
              <a:t>“</a:t>
            </a:r>
            <a:r>
              <a:rPr lang="th-TH" dirty="0" smtClean="0"/>
              <a:t>ต้นทุน</a:t>
            </a:r>
            <a:r>
              <a:rPr lang="en-US" dirty="0" smtClean="0"/>
              <a:t>” </a:t>
            </a:r>
            <a:r>
              <a:rPr lang="th-TH" dirty="0" smtClean="0"/>
              <a:t>น้ำยังมีน้อย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ปริมาณขยะมูลฝอยมีเพิ่มขึ้นอย่างต่อเนื่องและสัดส่วนของขยะที่ถูกนำกลับมาใช้ใหม่มีน้อยลง เมื่อเทียบกับที่อื่นๆ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365760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18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th-TH" b="1" dirty="0" smtClean="0"/>
              <a:t>ข้อมูลทั้งหมดบ่งชี้ถึงอะไร?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11" y="3810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h-TH" b="1" dirty="0"/>
              <a:t>ข้อมูลทั้งหมด</a:t>
            </a:r>
            <a:r>
              <a:rPr lang="th-TH" b="1" dirty="0" smtClean="0"/>
              <a:t>บ่งชี้ว่าอะไร? </a:t>
            </a:r>
            <a:r>
              <a:rPr lang="en-US" b="1" dirty="0" smtClean="0"/>
              <a:t>(What is the story?)</a:t>
            </a:r>
            <a:endParaRPr lang="en-US" dirty="0"/>
          </a:p>
        </p:txBody>
      </p:sp>
      <p:sp>
        <p:nvSpPr>
          <p:cNvPr id="12" name="Slide Number Placeholder 2"/>
          <p:cNvSpPr txBox="1">
            <a:spLocks/>
          </p:cNvSpPr>
          <p:nvPr/>
        </p:nvSpPr>
        <p:spPr>
          <a:xfrm>
            <a:off x="6617611" y="62528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066800"/>
            <a:ext cx="4800600" cy="320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599" y="4267202"/>
            <a:ext cx="81416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/>
              <a:t>ทิศทางการไปข้างหน้าของ จว เปรียบได้กับ</a:t>
            </a:r>
            <a:r>
              <a:rPr lang="en-US" sz="2400" dirty="0" smtClean="0"/>
              <a:t>:</a:t>
            </a:r>
            <a:r>
              <a:rPr lang="th-TH" sz="2400" dirty="0" smtClean="0"/>
              <a:t> </a:t>
            </a:r>
            <a:r>
              <a:rPr lang="th-TH" sz="2400" dirty="0"/>
              <a:t>เครื่องจักรที่กำลังเดินไปข้างหน้า</a:t>
            </a:r>
            <a:r>
              <a:rPr lang="en-US" sz="2400" dirty="0" smtClean="0"/>
              <a:t> </a:t>
            </a:r>
            <a:r>
              <a:rPr lang="th-TH" sz="2400" dirty="0" smtClean="0"/>
              <a:t>แต่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dirty="0" smtClean="0"/>
              <a:t>กำลังไปด้วย </a:t>
            </a:r>
            <a:r>
              <a:rPr lang="en-US" sz="2400" dirty="0"/>
              <a:t>“</a:t>
            </a:r>
            <a:r>
              <a:rPr lang="th-TH" sz="2400" dirty="0"/>
              <a:t>ความหนืด</a:t>
            </a:r>
            <a:r>
              <a:rPr lang="en-US" sz="2400" dirty="0" smtClean="0"/>
              <a:t>”</a:t>
            </a:r>
            <a:r>
              <a:rPr lang="th-TH" sz="2400" dirty="0" smtClean="0"/>
              <a:t> และต้องใช้ </a:t>
            </a:r>
            <a:r>
              <a:rPr lang="en-US" sz="2400" dirty="0" smtClean="0"/>
              <a:t>Energy </a:t>
            </a:r>
            <a:r>
              <a:rPr lang="th-TH" sz="2400" dirty="0" smtClean="0"/>
              <a:t>ในการขับเคลื่อนมาก จึงทำให้ผลิตภาพมีไม่มากเท่าที่ควรและไม่คล่องตัวเท่าที่ควรจะเป็น เครื่องจักรหลักในการขับเคลื่อนคือ อุตสาหกรรม </a:t>
            </a:r>
            <a:r>
              <a:rPr lang="en-US" sz="2400" dirty="0" smtClean="0"/>
              <a:t>High Tech </a:t>
            </a:r>
            <a:r>
              <a:rPr lang="th-TH" sz="2400" dirty="0" smtClean="0"/>
              <a:t>ตามด้วย อสังหาริมทรัพย์ ภาคการเกษตร และ ภาคการท่องเที่ยว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dirty="0" smtClean="0"/>
              <a:t>พร้อมกันไปกับการขับเคลื่อนด้วยกลจักรทั้ง </a:t>
            </a:r>
            <a:r>
              <a:rPr lang="en-US" sz="2400" dirty="0" smtClean="0"/>
              <a:t>4 </a:t>
            </a:r>
            <a:r>
              <a:rPr lang="th-TH" sz="2400" dirty="0" smtClean="0"/>
              <a:t>จึงส่งผลให้</a:t>
            </a:r>
            <a:r>
              <a:rPr lang="en-US" sz="2400" dirty="0"/>
              <a:t> </a:t>
            </a:r>
            <a:r>
              <a:rPr lang="th-TH" sz="2400" dirty="0" smtClean="0"/>
              <a:t>กลจักรอีกตัว เข้ามาเสริมและนั่นคือ ภาคการค้าและการบริการ </a:t>
            </a:r>
            <a:endParaRPr lang="th-TH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54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04" y="1523067"/>
            <a:ext cx="2888796" cy="100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16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h-TH" b="1" dirty="0"/>
              <a:t>ข้อมูลทั้งหมด</a:t>
            </a:r>
            <a:r>
              <a:rPr lang="th-TH" b="1" dirty="0" smtClean="0"/>
              <a:t>บ่งชี้ว่าอะไร? </a:t>
            </a:r>
            <a:r>
              <a:rPr lang="en-US" b="1" dirty="0" smtClean="0"/>
              <a:t>(What is the story?)</a:t>
            </a:r>
            <a:endParaRPr lang="en-US" dirty="0"/>
          </a:p>
        </p:txBody>
      </p:sp>
      <p:sp>
        <p:nvSpPr>
          <p:cNvPr id="12" name="Slide Number Placeholder 2"/>
          <p:cNvSpPr txBox="1">
            <a:spLocks/>
          </p:cNvSpPr>
          <p:nvPr/>
        </p:nvSpPr>
        <p:spPr>
          <a:xfrm>
            <a:off x="6617611" y="62528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72111"/>
            <a:ext cx="7619999" cy="388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2133600" cy="142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1207">
            <a:off x="3342466" y="2700061"/>
            <a:ext cx="1699591" cy="1220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Curved Down Arrow 41"/>
          <p:cNvSpPr/>
          <p:nvPr/>
        </p:nvSpPr>
        <p:spPr>
          <a:xfrm rot="14833004">
            <a:off x="2567252" y="3205999"/>
            <a:ext cx="952095" cy="533400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6893" y="4819473"/>
            <a:ext cx="82178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000" dirty="0" smtClean="0"/>
              <a:t>แต่การเดินไปข้างหน้าของเครื่องจักร ส่งผลให้เกิดการเสียดสี สารพิษ และ ตะกอนตกค้าง (สภาพแวดล้อม คือคุณภาพดิน น้ำ และ ขยะ) จึงทำให้เกิดความร้อน (สภาพสังคมที่เสื่อมโทรมลง เช่น คุณแม่วัยใส ปัญหาสุขภาพจิต อาชญากรรม) 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000" dirty="0" smtClean="0"/>
              <a:t>ผลพวงของความร้อน และ สารตกค้างจึงส่งผลให้เกิดแรงฉุดทำให้เครื่องเดินหน้าไปได้ไม่เร็วนัก  โดยแรงฉุดนั้น ประกอบด้วย การที่เกษตรกรเป็นหนี้เพิ่มมากขึ้นมากกว่ารายได้ (ถึงแม้รายได้จะมีมากขึ้นก็ตาม) การที่ผู้สูงอายุต้องพึ่งตนเองมากขึ้นเนื่องจากขาดงานทำ อัตราการพึ่งพิงที่เพิ่มมากขึ้น และ การรักษาสุขภาพที่ลดลง 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55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505" y="1684251"/>
            <a:ext cx="3582194" cy="119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38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repeatCount="indefinite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uild="allAtOnce" animBg="1"/>
      <p:bldP spid="42" grpId="1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จากผลการวิเคราะห์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th-TH" b="1" dirty="0" smtClean="0"/>
              <a:t>ภาพของการกำหนดแผนยุทธศาสตร์จึงเป็น</a:t>
            </a:r>
            <a:r>
              <a:rPr lang="en-US" b="1" dirty="0" smtClean="0"/>
              <a:t>…..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th-TH" b="1" dirty="0"/>
              <a:t>ภาพ</a:t>
            </a:r>
            <a:r>
              <a:rPr lang="th-TH" b="1" dirty="0" smtClean="0"/>
              <a:t>ของแผน</a:t>
            </a:r>
            <a:r>
              <a:rPr lang="th-TH" b="1" dirty="0"/>
              <a:t>ยุทธศาสตร์จึงเป็น</a:t>
            </a:r>
            <a:r>
              <a:rPr lang="en-US" b="1" dirty="0" smtClean="0"/>
              <a:t>….. (1)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57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06500"/>
            <a:ext cx="4876800" cy="313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05200"/>
            <a:ext cx="5181600" cy="288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01" y="1676400"/>
            <a:ext cx="3048000" cy="101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7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th-TH" b="1" dirty="0"/>
              <a:t>ภาพ</a:t>
            </a:r>
            <a:r>
              <a:rPr lang="th-TH" b="1" dirty="0" smtClean="0"/>
              <a:t>ของแผน</a:t>
            </a:r>
            <a:r>
              <a:rPr lang="th-TH" b="1" dirty="0"/>
              <a:t>ยุทธศาสตร์จึงเป็น</a:t>
            </a:r>
            <a:r>
              <a:rPr lang="en-US" b="1" dirty="0" smtClean="0"/>
              <a:t>….. (2)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10600" y="6487416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58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90600"/>
            <a:ext cx="36576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5292" y="4086759"/>
            <a:ext cx="3191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พัฒนาคุณภาพแหล่งท่องเที่ยวและการบริการ สู่</a:t>
            </a:r>
            <a:r>
              <a:rPr lang="th-TH" sz="2400" dirty="0" smtClean="0"/>
              <a:t>มาตรฐานสากล</a:t>
            </a:r>
            <a:endParaRPr lang="en-US" sz="2400" dirty="0" smtClean="0"/>
          </a:p>
          <a:p>
            <a:pPr algn="ctr"/>
            <a:r>
              <a:rPr lang="th-TH" sz="2400" dirty="0" smtClean="0"/>
              <a:t>(เพิ่มแรงขับเคลื่อน)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738491" y="5287087"/>
            <a:ext cx="2393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dirty="0"/>
              <a:t>พัฒนาเมือง</a:t>
            </a:r>
            <a:r>
              <a:rPr lang="th-TH" sz="2400" dirty="0" smtClean="0"/>
              <a:t>และ</a:t>
            </a:r>
            <a:endParaRPr lang="en-US" sz="2400" dirty="0" smtClean="0"/>
          </a:p>
          <a:p>
            <a:pPr algn="ctr"/>
            <a:r>
              <a:rPr lang="th-TH" sz="2400" dirty="0" smtClean="0"/>
              <a:t>ชุมชน</a:t>
            </a:r>
            <a:r>
              <a:rPr lang="th-TH" sz="2400" dirty="0"/>
              <a:t>ให้น่า</a:t>
            </a:r>
            <a:r>
              <a:rPr lang="th-TH" sz="2400" dirty="0" smtClean="0"/>
              <a:t>อยู่</a:t>
            </a:r>
          </a:p>
          <a:p>
            <a:pPr algn="ctr"/>
            <a:r>
              <a:rPr lang="th-TH" sz="2400" dirty="0" smtClean="0"/>
              <a:t>(ลด </a:t>
            </a:r>
            <a:r>
              <a:rPr lang="en-US" sz="2400" dirty="0" smtClean="0"/>
              <a:t>Heat/</a:t>
            </a:r>
            <a:r>
              <a:rPr lang="th-TH" sz="2400" dirty="0" smtClean="0"/>
              <a:t>ความวุ่นวาย)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286000" y="3657600"/>
            <a:ext cx="6858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276600" y="3924300"/>
            <a:ext cx="685800" cy="14251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889500" y="3863548"/>
            <a:ext cx="520700" cy="1016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338802" y="4791164"/>
            <a:ext cx="2138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พัฒนาภาคการผลิต </a:t>
            </a:r>
            <a:endParaRPr lang="en-US" sz="2400" dirty="0" smtClean="0"/>
          </a:p>
          <a:p>
            <a:pPr algn="ctr"/>
            <a:r>
              <a:rPr lang="th-TH" sz="2400" dirty="0" smtClean="0"/>
              <a:t>ภาค</a:t>
            </a:r>
            <a:r>
              <a:rPr lang="th-TH" sz="2400" dirty="0"/>
              <a:t>การค้าและบริการ </a:t>
            </a:r>
            <a:endParaRPr lang="en-US" sz="2400" dirty="0" smtClean="0"/>
          </a:p>
          <a:p>
            <a:pPr algn="ctr"/>
            <a:r>
              <a:rPr lang="th-TH" sz="2400" dirty="0" smtClean="0"/>
              <a:t>เป็น</a:t>
            </a:r>
            <a:r>
              <a:rPr lang="th-TH" sz="2400" dirty="0"/>
              <a:t>มิตรกับ</a:t>
            </a:r>
            <a:r>
              <a:rPr lang="th-TH" sz="2400" dirty="0" smtClean="0"/>
              <a:t>สิ่งแวดล้อม</a:t>
            </a:r>
          </a:p>
          <a:p>
            <a:pPr algn="ctr"/>
            <a:r>
              <a:rPr lang="th-TH" sz="2400" dirty="0" smtClean="0"/>
              <a:t>(เพิ่มแรงขับเคลื่อน และ ลดสิ่งที่เป็นพิษ)</a:t>
            </a:r>
            <a:endParaRPr lang="en-US" sz="24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5867400" y="3759200"/>
            <a:ext cx="766598" cy="32755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56087" y="3032780"/>
            <a:ext cx="1394934" cy="76944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THEP</a:t>
            </a:r>
            <a:endParaRPr lang="en-US" sz="4400" b="1" dirty="0"/>
          </a:p>
        </p:txBody>
      </p:sp>
      <p:sp>
        <p:nvSpPr>
          <p:cNvPr id="27" name="Rectangle 26"/>
          <p:cNvSpPr/>
          <p:nvPr/>
        </p:nvSpPr>
        <p:spPr>
          <a:xfrm>
            <a:off x="6614947" y="3924300"/>
            <a:ext cx="237665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เพิ่มประสิทธิภาพ</a:t>
            </a:r>
          </a:p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การบริหารจัดการ และ ประชาสัมพันธ์ เพื่อให้ประชาชนสามารถพึ่งตนเอง เข้าถึง และ ใช้ประโยชน์จากการบริการภาครัฐ ได้มากยิ่งขึ้น</a:t>
            </a:r>
          </a:p>
          <a:p>
            <a:pPr algn="ctr"/>
            <a:r>
              <a:rPr lang="th-TH" sz="1600" dirty="0" smtClean="0">
                <a:solidFill>
                  <a:srgbClr val="FF0000"/>
                </a:solidFill>
              </a:rPr>
              <a:t>(ลดความหนืดในการพัฒนา จว โดยเอื้อให้ ปชช ช่วยตนเองได้มากขึ้น) 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772" y="1264762"/>
            <a:ext cx="1785227" cy="59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97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22" grpId="0" animBg="1"/>
      <p:bldP spid="2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15900"/>
            <a:ext cx="2895600" cy="6858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ภาพรวมทั้งหมด</a:t>
            </a:r>
            <a:endParaRPr lang="en-US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5638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Slide Number Placeholder 1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4" y="762000"/>
            <a:ext cx="4714875" cy="232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09800"/>
            <a:ext cx="3352800" cy="205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2604559" y="3439180"/>
            <a:ext cx="988027" cy="523220"/>
          </a:xfrm>
          <a:prstGeom prst="rect">
            <a:avLst/>
          </a:prstGeom>
          <a:solidFill>
            <a:srgbClr val="00B0F0">
              <a:alpha val="41176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TADA</a:t>
            </a:r>
            <a:endParaRPr lang="en-US" sz="2800" b="1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505199" y="2438400"/>
            <a:ext cx="609601" cy="10007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3617986" y="2550180"/>
            <a:ext cx="1106414" cy="889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3617986" y="2494290"/>
            <a:ext cx="1849364" cy="10007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6" name="TextBox 16395"/>
          <p:cNvSpPr txBox="1"/>
          <p:nvPr/>
        </p:nvSpPr>
        <p:spPr>
          <a:xfrm>
            <a:off x="228600" y="964168"/>
            <a:ext cx="849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แผนชาติ</a:t>
            </a:r>
            <a:endParaRPr lang="en-US" sz="2000" b="1" u="sng" dirty="0"/>
          </a:p>
        </p:txBody>
      </p:sp>
      <p:sp>
        <p:nvSpPr>
          <p:cNvPr id="88" name="TextBox 87"/>
          <p:cNvSpPr txBox="1"/>
          <p:nvPr/>
        </p:nvSpPr>
        <p:spPr>
          <a:xfrm>
            <a:off x="228600" y="2069068"/>
            <a:ext cx="966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แผนภาคฯ</a:t>
            </a:r>
            <a:endParaRPr lang="en-US" sz="2000" b="1" u="sng" dirty="0"/>
          </a:p>
        </p:txBody>
      </p:sp>
      <p:sp>
        <p:nvSpPr>
          <p:cNvPr id="89" name="TextBox 88"/>
          <p:cNvSpPr txBox="1"/>
          <p:nvPr/>
        </p:nvSpPr>
        <p:spPr>
          <a:xfrm>
            <a:off x="257453" y="3237977"/>
            <a:ext cx="907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 กจว</a:t>
            </a:r>
            <a:endParaRPr lang="en-US" sz="2000" b="1" u="sng" dirty="0"/>
          </a:p>
        </p:txBody>
      </p:sp>
      <p:sp>
        <p:nvSpPr>
          <p:cNvPr id="90" name="TextBox 89"/>
          <p:cNvSpPr txBox="1"/>
          <p:nvPr/>
        </p:nvSpPr>
        <p:spPr>
          <a:xfrm>
            <a:off x="269494" y="4414535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 จว</a:t>
            </a:r>
            <a:endParaRPr lang="en-US" sz="2000" b="1" u="sng" dirty="0"/>
          </a:p>
        </p:txBody>
      </p:sp>
      <p:sp>
        <p:nvSpPr>
          <p:cNvPr id="16397" name="TextBox 16396"/>
          <p:cNvSpPr txBox="1"/>
          <p:nvPr/>
        </p:nvSpPr>
        <p:spPr>
          <a:xfrm>
            <a:off x="4267200" y="4029815"/>
            <a:ext cx="4196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เทพ</a:t>
            </a:r>
            <a:r>
              <a:rPr lang="en-US" sz="3200" dirty="0" smtClean="0"/>
              <a:t>-</a:t>
            </a:r>
            <a:r>
              <a:rPr lang="th-TH" sz="3200" dirty="0" smtClean="0"/>
              <a:t>ธาดา</a:t>
            </a:r>
            <a:r>
              <a:rPr lang="en-US" sz="3200" dirty="0" smtClean="0"/>
              <a:t>-</a:t>
            </a:r>
            <a:r>
              <a:rPr lang="th-TH" sz="3200" dirty="0" smtClean="0"/>
              <a:t>นำพา</a:t>
            </a:r>
            <a:r>
              <a:rPr lang="en-US" sz="3200" dirty="0" smtClean="0"/>
              <a:t>-</a:t>
            </a:r>
            <a:r>
              <a:rPr lang="th-TH" sz="3200" dirty="0" smtClean="0"/>
              <a:t>ประเทศให้เป็น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pic>
        <p:nvPicPr>
          <p:cNvPr id="163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552836"/>
            <a:ext cx="5714999" cy="77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34" y="4414535"/>
            <a:ext cx="2974747" cy="2248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8" name="Straight Arrow Connector 77"/>
          <p:cNvCxnSpPr/>
          <p:nvPr/>
        </p:nvCxnSpPr>
        <p:spPr>
          <a:xfrm flipV="1">
            <a:off x="1752600" y="3810001"/>
            <a:ext cx="1066800" cy="14477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7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6396" grpId="0"/>
      <p:bldP spid="88" grpId="0"/>
      <p:bldP spid="89" grpId="0"/>
      <p:bldP spid="90" grpId="0"/>
      <p:bldP spid="163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‘57-’60---2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810000"/>
            <a:ext cx="80010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8001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791200" y="4295775"/>
            <a:ext cx="2667000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38200" y="4686301"/>
            <a:ext cx="1952625" cy="19049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362200" y="2519362"/>
            <a:ext cx="3429000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886200" y="2990850"/>
            <a:ext cx="3124200" cy="1428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18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รายละเอียดของแผนยุทธศาสตร์ จว พระนครศรีอยุธยา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5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17111" y="609600"/>
            <a:ext cx="349166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dirty="0" smtClean="0"/>
              <a:t>อยุธยา นครประวัติศาสตร์ </a:t>
            </a:r>
          </a:p>
          <a:p>
            <a:pPr algn="ctr"/>
            <a:r>
              <a:rPr lang="th-TH" sz="3600" dirty="0"/>
              <a:t>เป็นแหล่งเรียนรู้</a:t>
            </a:r>
            <a:endParaRPr lang="en-US" sz="3600" dirty="0" smtClean="0"/>
          </a:p>
          <a:p>
            <a:pPr algn="ctr"/>
            <a:r>
              <a:rPr lang="th-TH" sz="3600" dirty="0" smtClean="0"/>
              <a:t>น่า</a:t>
            </a:r>
            <a:r>
              <a:rPr lang="th-TH" sz="3600" dirty="0"/>
              <a:t>เที่ยว น่า</a:t>
            </a:r>
            <a:r>
              <a:rPr lang="th-TH" sz="3600" dirty="0" smtClean="0"/>
              <a:t>อยู่</a:t>
            </a:r>
            <a:r>
              <a:rPr lang="en-US" sz="3600" dirty="0"/>
              <a:t> </a:t>
            </a:r>
            <a:r>
              <a:rPr lang="th-TH" sz="3600" dirty="0" smtClean="0"/>
              <a:t>น่าลงทุน</a:t>
            </a:r>
          </a:p>
          <a:p>
            <a:pPr algn="ctr"/>
            <a:r>
              <a:rPr lang="th-TH" sz="3600" dirty="0" smtClean="0"/>
              <a:t>(</a:t>
            </a:r>
            <a:r>
              <a:rPr lang="en-US" sz="3600" dirty="0" smtClean="0"/>
              <a:t>THEP </a:t>
            </a:r>
            <a:r>
              <a:rPr lang="th-TH" sz="3600" dirty="0" smtClean="0"/>
              <a:t>อยุธยา)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3048000"/>
            <a:ext cx="6477000" cy="341632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“</a:t>
            </a:r>
            <a:r>
              <a:rPr lang="th-TH" sz="2400" b="1" u="sng" dirty="0" smtClean="0">
                <a:solidFill>
                  <a:srgbClr val="002060"/>
                </a:solidFill>
              </a:rPr>
              <a:t>จว ที่มีความโดดเด่นในประเทศ ด้าน</a:t>
            </a:r>
            <a:r>
              <a:rPr lang="en-US" sz="2400" b="1" u="sng" dirty="0" smtClean="0">
                <a:solidFill>
                  <a:srgbClr val="002060"/>
                </a:solidFill>
              </a:rPr>
              <a:t> (THEP):</a:t>
            </a:r>
            <a:r>
              <a:rPr lang="th-TH" sz="2400" b="1" u="sng" dirty="0" smtClean="0">
                <a:solidFill>
                  <a:srgbClr val="002060"/>
                </a:solidFill>
              </a:rPr>
              <a:t> </a:t>
            </a:r>
            <a:endParaRPr lang="en-US" sz="2400" b="1" u="sng" dirty="0" smtClean="0">
              <a:solidFill>
                <a:srgbClr val="00206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rgbClr val="002060"/>
                </a:solidFill>
              </a:rPr>
              <a:t>การนำ</a:t>
            </a:r>
            <a:r>
              <a:rPr lang="th-TH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u="sng" dirty="0" smtClean="0">
                <a:solidFill>
                  <a:srgbClr val="002060"/>
                </a:solidFill>
              </a:rPr>
              <a:t>Technology</a:t>
            </a:r>
            <a:r>
              <a:rPr lang="th-TH" sz="2400" b="1" dirty="0" smtClean="0">
                <a:solidFill>
                  <a:srgbClr val="002060"/>
                </a:solidFill>
              </a:rPr>
              <a:t> </a:t>
            </a:r>
            <a:r>
              <a:rPr lang="th-TH" sz="2400" dirty="0" smtClean="0">
                <a:solidFill>
                  <a:srgbClr val="002060"/>
                </a:solidFill>
              </a:rPr>
              <a:t>นวัดกรรม และ ภูมิปัญญาท้องถิ่น (ในภาคอุตสาหกรรม การเกษตร การจัดการน้ำ ผลิตภัณฑ์ชุมชน </a:t>
            </a:r>
            <a:r>
              <a:rPr lang="en-US" sz="2400" dirty="0" smtClean="0">
                <a:solidFill>
                  <a:srgbClr val="002060"/>
                </a:solidFill>
              </a:rPr>
              <a:t>Logistics </a:t>
            </a:r>
            <a:r>
              <a:rPr lang="th-TH" sz="2400" dirty="0" smtClean="0">
                <a:solidFill>
                  <a:srgbClr val="002060"/>
                </a:solidFill>
              </a:rPr>
              <a:t>การท่องเที่ยวและ</a:t>
            </a:r>
            <a:r>
              <a:rPr lang="th-TH" sz="2400" dirty="0">
                <a:solidFill>
                  <a:srgbClr val="002060"/>
                </a:solidFill>
              </a:rPr>
              <a:t>วัฒนธรรม) </a:t>
            </a:r>
            <a:r>
              <a:rPr lang="th-TH" sz="2400" dirty="0" smtClean="0">
                <a:solidFill>
                  <a:srgbClr val="002060"/>
                </a:solidFill>
              </a:rPr>
              <a:t>ไปสู่ชาวโลก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rgbClr val="002060"/>
                </a:solidFill>
              </a:rPr>
              <a:t>แหล่งของมรดกโลกที่</a:t>
            </a:r>
            <a:r>
              <a:rPr lang="th-TH" sz="2400" dirty="0">
                <a:solidFill>
                  <a:srgbClr val="002060"/>
                </a:solidFill>
              </a:rPr>
              <a:t>ยิ่งใหญ่ </a:t>
            </a:r>
            <a:r>
              <a:rPr lang="th-TH" sz="2400" b="1" dirty="0" smtClean="0">
                <a:solidFill>
                  <a:srgbClr val="002060"/>
                </a:solidFill>
              </a:rPr>
              <a:t>(</a:t>
            </a:r>
            <a:r>
              <a:rPr lang="en-US" sz="2400" dirty="0" smtClean="0">
                <a:solidFill>
                  <a:srgbClr val="002060"/>
                </a:solidFill>
              </a:rPr>
              <a:t>world </a:t>
            </a:r>
            <a:r>
              <a:rPr lang="en-US" sz="2400" b="1" u="sng" dirty="0" smtClean="0">
                <a:solidFill>
                  <a:srgbClr val="002060"/>
                </a:solidFill>
              </a:rPr>
              <a:t>Heritage</a:t>
            </a:r>
            <a:r>
              <a:rPr lang="th-TH" sz="2400" dirty="0" smtClean="0">
                <a:solidFill>
                  <a:srgbClr val="002060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rgbClr val="002060"/>
                </a:solidFill>
              </a:rPr>
              <a:t>การใส่ใจในพลังงานทดแทนและรักษาสภาพแวดล้อม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en-US" sz="2400" b="1" u="sng" dirty="0" smtClean="0">
                <a:solidFill>
                  <a:srgbClr val="002060"/>
                </a:solidFill>
              </a:rPr>
              <a:t>Energy Efficient &amp; Environmental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Friendly</a:t>
            </a:r>
            <a:endParaRPr lang="th-TH" sz="2400" dirty="0" smtClean="0">
              <a:solidFill>
                <a:srgbClr val="00206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400" dirty="0" smtClean="0">
                <a:solidFill>
                  <a:srgbClr val="002060"/>
                </a:solidFill>
              </a:rPr>
              <a:t>ความพร้อมที่จะพัฒนาและเติบโตอย่างก้าวกระโดด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</a:rPr>
              <a:t>(</a:t>
            </a:r>
            <a:r>
              <a:rPr lang="en-US" sz="2400" dirty="0" smtClean="0">
                <a:solidFill>
                  <a:srgbClr val="002060"/>
                </a:solidFill>
              </a:rPr>
              <a:t>high </a:t>
            </a:r>
            <a:r>
              <a:rPr lang="en-US" sz="2400" b="1" u="sng" dirty="0" smtClean="0">
                <a:solidFill>
                  <a:srgbClr val="002060"/>
                </a:solidFill>
              </a:rPr>
              <a:t>Potential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rgbClr val="002060"/>
                </a:solidFill>
              </a:rPr>
              <a:t> for Growth</a:t>
            </a:r>
            <a:r>
              <a:rPr lang="th-TH" sz="2400" b="1" dirty="0" smtClean="0">
                <a:solidFill>
                  <a:srgbClr val="002060"/>
                </a:solidFill>
              </a:rPr>
              <a:t>)</a:t>
            </a:r>
            <a:endParaRPr lang="en-US" sz="24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987840" y="923760"/>
              <a:ext cx="7592760" cy="47984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9920" y="916200"/>
                <a:ext cx="7609680" cy="480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331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32" y="1219200"/>
            <a:ext cx="3792621" cy="253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924" y="76200"/>
            <a:ext cx="8229600" cy="6778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รายละเอียดของแผนยุทธศาสตร์ จว พระนครศรีอยุธยา</a:t>
            </a:r>
            <a:r>
              <a:rPr lang="en-US" b="1" dirty="0" smtClean="0"/>
              <a:t>--2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31494" y="3781959"/>
            <a:ext cx="3191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พัฒนาคุณภาพแหล่งท่องเที่ยวและการบริการ สู่</a:t>
            </a:r>
            <a:r>
              <a:rPr lang="th-TH" sz="2400" dirty="0" smtClean="0"/>
              <a:t>มาตรฐานสากล</a:t>
            </a:r>
            <a:endParaRPr lang="en-US" sz="2400" dirty="0" smtClean="0"/>
          </a:p>
          <a:p>
            <a:pPr algn="ctr"/>
            <a:r>
              <a:rPr lang="th-TH" sz="2400" dirty="0" smtClean="0"/>
              <a:t>(เพิ่มแรงขับเคลื่อน)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1814693" y="4982287"/>
            <a:ext cx="2393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dirty="0"/>
              <a:t>พัฒนาเมือง</a:t>
            </a:r>
            <a:r>
              <a:rPr lang="th-TH" sz="2400" dirty="0" smtClean="0"/>
              <a:t>และ</a:t>
            </a:r>
            <a:endParaRPr lang="en-US" sz="2400" dirty="0" smtClean="0"/>
          </a:p>
          <a:p>
            <a:pPr algn="ctr"/>
            <a:r>
              <a:rPr lang="th-TH" sz="2400" dirty="0" smtClean="0"/>
              <a:t>ชุมชน</a:t>
            </a:r>
            <a:r>
              <a:rPr lang="th-TH" sz="2400" dirty="0"/>
              <a:t>ให้น่า</a:t>
            </a:r>
            <a:r>
              <a:rPr lang="th-TH" sz="2400" dirty="0" smtClean="0"/>
              <a:t>อยู่</a:t>
            </a:r>
          </a:p>
          <a:p>
            <a:pPr algn="ctr"/>
            <a:r>
              <a:rPr lang="th-TH" sz="2400" dirty="0" smtClean="0"/>
              <a:t>(ลด </a:t>
            </a:r>
            <a:r>
              <a:rPr lang="en-US" sz="2400" dirty="0" smtClean="0"/>
              <a:t>Heat/</a:t>
            </a:r>
            <a:r>
              <a:rPr lang="th-TH" sz="2400" dirty="0" smtClean="0"/>
              <a:t>ความวุ่นวาย)</a:t>
            </a:r>
            <a:endParaRPr lang="en-US" sz="24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362202" y="3352800"/>
            <a:ext cx="6858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352802" y="3619500"/>
            <a:ext cx="685800" cy="14251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965702" y="3558748"/>
            <a:ext cx="520700" cy="1016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545724" y="4486364"/>
            <a:ext cx="21381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พัฒนาภาคการผลิต </a:t>
            </a:r>
            <a:endParaRPr lang="en-US" sz="2400" dirty="0" smtClean="0"/>
          </a:p>
          <a:p>
            <a:pPr algn="ctr"/>
            <a:r>
              <a:rPr lang="th-TH" sz="2400" dirty="0" smtClean="0"/>
              <a:t>ภาค</a:t>
            </a:r>
            <a:r>
              <a:rPr lang="th-TH" sz="2400" dirty="0"/>
              <a:t>การค้าและบริการ </a:t>
            </a:r>
            <a:endParaRPr lang="en-US" sz="2400" dirty="0" smtClean="0"/>
          </a:p>
          <a:p>
            <a:pPr algn="ctr"/>
            <a:r>
              <a:rPr lang="th-TH" sz="2400" dirty="0" smtClean="0"/>
              <a:t>ให้เป็น</a:t>
            </a:r>
            <a:r>
              <a:rPr lang="th-TH" sz="2400" dirty="0"/>
              <a:t>มิตรกับ</a:t>
            </a:r>
            <a:r>
              <a:rPr lang="th-TH" sz="2400" dirty="0" smtClean="0"/>
              <a:t>สิ่งแวดล้อม</a:t>
            </a:r>
            <a:r>
              <a:rPr lang="th-TH" sz="2400" dirty="0" smtClean="0">
                <a:solidFill>
                  <a:srgbClr val="FF0000"/>
                </a:solidFill>
              </a:rPr>
              <a:t>ด้วยนวัตกรรม </a:t>
            </a:r>
            <a:r>
              <a:rPr lang="th-TH" sz="2400" dirty="0">
                <a:solidFill>
                  <a:srgbClr val="FF0000"/>
                </a:solidFill>
              </a:rPr>
              <a:t>และใช้ภูมิปัญญาที่</a:t>
            </a:r>
            <a:r>
              <a:rPr lang="th-TH" sz="2400" dirty="0" smtClean="0">
                <a:solidFill>
                  <a:srgbClr val="FF0000"/>
                </a:solidFill>
              </a:rPr>
              <a:t>สร้างสรรค์</a:t>
            </a:r>
            <a:endParaRPr lang="th-TH" sz="2400" dirty="0" smtClean="0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5943602" y="3454401"/>
            <a:ext cx="1142998" cy="4317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658522" y="3886200"/>
            <a:ext cx="237665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เพิ่มประสิทธิภาพ</a:t>
            </a:r>
          </a:p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การบริหารจัดการข้อมูลและประชาสัมพันธ์</a:t>
            </a:r>
          </a:p>
          <a:p>
            <a:pPr algn="ctr"/>
            <a:r>
              <a:rPr lang="th-TH" sz="1600" dirty="0" smtClean="0">
                <a:solidFill>
                  <a:srgbClr val="FF0000"/>
                </a:solidFill>
              </a:rPr>
              <a:t>(ลดความหนืดในการพัฒนา จว โดยเอื้อให้ ปชช ช่วยตนเองได้มากขึ้น) 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3380710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ประเด็นยุทธศาสตร์</a:t>
            </a:r>
            <a:endParaRPr lang="en-US" b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62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843" y="990600"/>
            <a:ext cx="3327398" cy="111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18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66700"/>
            <a:ext cx="8229600" cy="990600"/>
          </a:xfrm>
        </p:spPr>
        <p:txBody>
          <a:bodyPr>
            <a:normAutofit/>
          </a:bodyPr>
          <a:lstStyle/>
          <a:p>
            <a:pPr algn="l"/>
            <a:r>
              <a:rPr lang="th-TH" sz="3600" dirty="0" smtClean="0"/>
              <a:t>ยุทธศาสตร์ </a:t>
            </a:r>
            <a:r>
              <a:rPr lang="en-US" sz="3600" dirty="0" smtClean="0"/>
              <a:t>1: </a:t>
            </a:r>
            <a:r>
              <a:rPr lang="th-TH" sz="2800" dirty="0"/>
              <a:t>พัฒนาคุณภาพแหล่งท่องเที่ยวและการบริการ สู่มาตรฐานสากล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90600" y="1143000"/>
            <a:ext cx="7391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/>
              <a:t>เป้าประสงค์ </a:t>
            </a:r>
            <a:r>
              <a:rPr lang="en-US" sz="2000" b="1" dirty="0"/>
              <a:t>: </a:t>
            </a:r>
            <a:r>
              <a:rPr lang="th-TH" sz="2000" dirty="0"/>
              <a:t>เพิ่มมูลค่าด้านการท่องเที่ยวเมืองมรดกโลก</a:t>
            </a:r>
            <a:endParaRPr lang="en-US" sz="2000" dirty="0"/>
          </a:p>
          <a:p>
            <a:r>
              <a:rPr lang="th-TH" sz="2000" b="1" dirty="0" smtClean="0"/>
              <a:t>ตัวชี้วัด</a:t>
            </a:r>
            <a:endParaRPr lang="en-US" sz="2000" dirty="0" smtClean="0"/>
          </a:p>
          <a:p>
            <a:r>
              <a:rPr lang="th-TH" sz="2000" dirty="0" smtClean="0"/>
              <a:t>(1) ร้อยละของรายได้จากการท่องเที่ยวเพิ่มขึ้น (ร้อยละ 5)</a:t>
            </a:r>
            <a:endParaRPr lang="en-US" sz="2000" dirty="0" smtClean="0"/>
          </a:p>
          <a:p>
            <a:r>
              <a:rPr lang="th-TH" sz="2000" dirty="0" smtClean="0"/>
              <a:t>(2) ร้อยละของนักท่องเที่ยว (นักท่องเที่ยว </a:t>
            </a:r>
            <a:r>
              <a:rPr lang="en-US" sz="2000" dirty="0" smtClean="0"/>
              <a:t>+ </a:t>
            </a:r>
            <a:r>
              <a:rPr lang="th-TH" sz="2000" dirty="0" smtClean="0"/>
              <a:t>นักทัศนาจร) เพิ่มขึ้น (ร้อยละ 5)</a:t>
            </a:r>
            <a:endParaRPr lang="en-US" sz="2000" dirty="0"/>
          </a:p>
          <a:p>
            <a:r>
              <a:rPr lang="th-TH"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3</a:t>
            </a:r>
            <a:r>
              <a:rPr lang="th-TH" sz="2000" dirty="0" smtClean="0">
                <a:solidFill>
                  <a:srgbClr val="FF0000"/>
                </a:solidFill>
              </a:rPr>
              <a:t>) อัตราการเพิ่มขึ้นของนักท่องเที่ยว (ไม่รวมนักทัศนาจร) (ร้อยละ 5)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(4) </a:t>
            </a:r>
            <a:r>
              <a:rPr lang="th-TH" sz="2000" dirty="0" smtClean="0">
                <a:solidFill>
                  <a:srgbClr val="FF0000"/>
                </a:solidFill>
              </a:rPr>
              <a:t>จำนวนผู้เข้าชม </a:t>
            </a:r>
            <a:r>
              <a:rPr lang="en-US" sz="2000" dirty="0" smtClean="0">
                <a:solidFill>
                  <a:srgbClr val="FF0000"/>
                </a:solidFill>
              </a:rPr>
              <a:t>VDO Clip </a:t>
            </a:r>
            <a:r>
              <a:rPr lang="th-TH" sz="2000" dirty="0" smtClean="0">
                <a:solidFill>
                  <a:srgbClr val="FF0000"/>
                </a:solidFill>
              </a:rPr>
              <a:t>ใน </a:t>
            </a:r>
            <a:r>
              <a:rPr lang="en-US" sz="2000" dirty="0" smtClean="0">
                <a:solidFill>
                  <a:srgbClr val="FF0000"/>
                </a:solidFill>
              </a:rPr>
              <a:t>YouTube </a:t>
            </a:r>
            <a:r>
              <a:rPr lang="th-TH" sz="2000" dirty="0" smtClean="0">
                <a:solidFill>
                  <a:srgbClr val="FF0000"/>
                </a:solidFill>
              </a:rPr>
              <a:t>ของสถานที่ท่องเที่ยวของ จว มีเพิ่มมากขึ้นอย่างต่อเนื่อง (เพิ่มขึ้น </a:t>
            </a:r>
            <a:r>
              <a:rPr lang="en-US" sz="2000" dirty="0" smtClean="0">
                <a:solidFill>
                  <a:srgbClr val="FF0000"/>
                </a:solidFill>
              </a:rPr>
              <a:t>5% </a:t>
            </a:r>
            <a:r>
              <a:rPr lang="th-TH" sz="2000" dirty="0" smtClean="0">
                <a:solidFill>
                  <a:srgbClr val="FF0000"/>
                </a:solidFill>
              </a:rPr>
              <a:t>ต่อปี เป็นเวลา </a:t>
            </a:r>
            <a:r>
              <a:rPr lang="en-US" sz="2000" dirty="0" smtClean="0">
                <a:solidFill>
                  <a:srgbClr val="FF0000"/>
                </a:solidFill>
              </a:rPr>
              <a:t>4 </a:t>
            </a:r>
            <a:r>
              <a:rPr lang="th-TH" sz="2000" dirty="0" smtClean="0">
                <a:solidFill>
                  <a:srgbClr val="FF0000"/>
                </a:solidFill>
              </a:rPr>
              <a:t>ปี ต่อเนื่องกัน)</a:t>
            </a:r>
            <a:endParaRPr lang="en-US" sz="2000" dirty="0" smtClean="0"/>
          </a:p>
          <a:p>
            <a:r>
              <a:rPr lang="th-TH" sz="2000" b="1" dirty="0" smtClean="0"/>
              <a:t>กล</a:t>
            </a:r>
            <a:r>
              <a:rPr lang="th-TH" sz="2000" b="1" dirty="0"/>
              <a:t>ยุทธ์</a:t>
            </a:r>
            <a:endParaRPr lang="en-US" sz="2000" dirty="0"/>
          </a:p>
          <a:p>
            <a:r>
              <a:rPr lang="th-TH" sz="2000" dirty="0"/>
              <a:t>(1) ส่งเสริมการจัดกิจกรรมการท่องเที่ยวด้านประวัติศาสตร์ งานประเพณี และการประสัมพันธ์เชิง</a:t>
            </a:r>
            <a:r>
              <a:rPr lang="th-TH" sz="2000" dirty="0" smtClean="0"/>
              <a:t>รุกด้าน</a:t>
            </a:r>
            <a:r>
              <a:rPr lang="th-TH" sz="2000" dirty="0"/>
              <a:t>การ</a:t>
            </a:r>
            <a:r>
              <a:rPr lang="th-TH" sz="2000" dirty="0" smtClean="0"/>
              <a:t>ท่องเที่ยว </a:t>
            </a:r>
            <a:r>
              <a:rPr lang="th-TH" sz="2000" b="1" u="sng" dirty="0" smtClean="0">
                <a:solidFill>
                  <a:srgbClr val="FF0000"/>
                </a:solidFill>
              </a:rPr>
              <a:t>และ ความน่าสนใจและมีคุณค่าของการท่องเที่ยวค้างคืน</a:t>
            </a:r>
            <a:endParaRPr lang="en-US" sz="2000" b="1" u="sng" dirty="0">
              <a:solidFill>
                <a:srgbClr val="FF0000"/>
              </a:solidFill>
            </a:endParaRPr>
          </a:p>
          <a:p>
            <a:r>
              <a:rPr lang="th-TH" sz="2000" dirty="0"/>
              <a:t>(2) พัฒนาคุณภาพการให้บริการของบุคลากรด้านการท่องเที่ยว ให้ได้มาตรฐานสากล</a:t>
            </a:r>
            <a:endParaRPr lang="en-US" sz="2000" dirty="0"/>
          </a:p>
          <a:p>
            <a:r>
              <a:rPr lang="th-TH" sz="2000" dirty="0"/>
              <a:t>(3) ส่งเสริมการพัฒนาและฟื้นฟูแหล่งท่องเที่ยวที่มีศักยภาพด้านการเรียนรู้ทางประวัติศาสตร์</a:t>
            </a:r>
            <a:endParaRPr lang="en-US" sz="2000" dirty="0"/>
          </a:p>
          <a:p>
            <a:r>
              <a:rPr lang="th-TH" sz="2000" dirty="0"/>
              <a:t>(4) พัฒนาสิ่งอำนวยความสะดวกในการเดินทางและเยี่ยมชมแหล่งท่องเที่ยว ให้ได้</a:t>
            </a:r>
            <a:r>
              <a:rPr lang="th-TH" sz="2000" dirty="0" smtClean="0"/>
              <a:t>มาตรฐานสากล</a:t>
            </a:r>
          </a:p>
          <a:p>
            <a:r>
              <a:rPr lang="th-TH" sz="2000" dirty="0" smtClean="0">
                <a:solidFill>
                  <a:srgbClr val="FF0000"/>
                </a:solidFill>
              </a:rPr>
              <a:t>(</a:t>
            </a:r>
            <a:r>
              <a:rPr lang="en-US" sz="2000" dirty="0" smtClean="0">
                <a:solidFill>
                  <a:srgbClr val="FF0000"/>
                </a:solidFill>
              </a:rPr>
              <a:t>5</a:t>
            </a:r>
            <a:r>
              <a:rPr lang="th-TH" sz="2000" dirty="0" smtClean="0">
                <a:solidFill>
                  <a:srgbClr val="FF0000"/>
                </a:solidFill>
              </a:rPr>
              <a:t>) เพิ่มความแปลกใหม่ให้กับการท่องเที่ยวด้วยการ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ประยุกต์เอา </a:t>
            </a:r>
            <a:r>
              <a:rPr lang="en-US" dirty="0" smtClean="0">
                <a:solidFill>
                  <a:srgbClr val="FF0000"/>
                </a:solidFill>
              </a:rPr>
              <a:t>Mobile Technology </a:t>
            </a:r>
            <a:r>
              <a:rPr lang="th-TH" dirty="0" smtClean="0">
                <a:solidFill>
                  <a:srgbClr val="FF0000"/>
                </a:solidFill>
              </a:rPr>
              <a:t>มาผสมผสานกับการท่องเที่ยวเชิงประวัติศาสตร์และวัฒนธรรม และเพิ่มความเป็นที่ประจักษ์ของภูมิปัญญาท้องถิ่น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ผสมผสานการท่องเที่ยวเชิงสุขภาพ ประวัติศาสตร์ และ วัฒนธรรมเข้าด้วยกัน</a:t>
            </a:r>
            <a:r>
              <a:rPr lang="en-US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88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914400"/>
            <a:ext cx="4419600" cy="2743200"/>
          </a:xfrm>
          <a:prstGeom prst="rect">
            <a:avLst/>
          </a:prstGeom>
          <a:noFill/>
        </p:spPr>
      </p:pic>
      <p:pic>
        <p:nvPicPr>
          <p:cNvPr id="3" name="รูปภาพ 3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914400"/>
            <a:ext cx="4191000" cy="2717800"/>
          </a:xfrm>
          <a:prstGeom prst="rect">
            <a:avLst/>
          </a:prstGeom>
          <a:noFill/>
        </p:spPr>
      </p:pic>
      <p:pic>
        <p:nvPicPr>
          <p:cNvPr id="4" name="รูปภาพ 3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733800"/>
            <a:ext cx="4419600" cy="2819400"/>
          </a:xfrm>
          <a:prstGeom prst="rect">
            <a:avLst/>
          </a:prstGeom>
          <a:noFill/>
        </p:spPr>
      </p:pic>
      <p:pic>
        <p:nvPicPr>
          <p:cNvPr id="5" name="รูปภาพ 3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3746500"/>
            <a:ext cx="4102100" cy="28067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1223" y="243701"/>
            <a:ext cx="8306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รายได้จากท่องเที่ยวเพิ่ม รายได้จาก </a:t>
            </a:r>
            <a:r>
              <a:rPr lang="en-US" b="1" dirty="0" smtClean="0"/>
              <a:t>OTOP </a:t>
            </a:r>
            <a:r>
              <a:rPr lang="th-TH" b="1" dirty="0" smtClean="0"/>
              <a:t>เพื่ม แต่จำนวนผู้ประกอบการลดลง </a:t>
            </a:r>
            <a:r>
              <a:rPr lang="en-US" b="1" dirty="0" smtClean="0"/>
              <a:t>OTOP</a:t>
            </a:r>
            <a:r>
              <a:rPr lang="th-TH" b="1" dirty="0" smtClean="0"/>
              <a:t> ของใช้ และ อาหารเป็นตัวนำ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7308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65</a:t>
            </a:fld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85774" y="304801"/>
            <a:ext cx="8229600" cy="685800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4800" dirty="0" smtClean="0"/>
              <a:t>ยุทธศาสตร์ </a:t>
            </a:r>
            <a:r>
              <a:rPr lang="en-US" sz="4800" dirty="0" smtClean="0"/>
              <a:t>2: </a:t>
            </a:r>
            <a:r>
              <a:rPr lang="th-TH" sz="4000" dirty="0" smtClean="0"/>
              <a:t>พัฒนาเมืองและชุมชนให้น่าอยู่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485774" y="990600"/>
            <a:ext cx="83534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/>
              <a:t>เป้าประสงค์ </a:t>
            </a:r>
            <a:r>
              <a:rPr lang="en-US" b="1" dirty="0"/>
              <a:t>: </a:t>
            </a:r>
            <a:r>
              <a:rPr lang="th-TH" dirty="0"/>
              <a:t>ประชาชนมีคุณภาพชีวิตที่ดีขึ้นอย่างมี</a:t>
            </a:r>
            <a:r>
              <a:rPr lang="th-TH" dirty="0" smtClean="0"/>
              <a:t>ดุล</a:t>
            </a:r>
            <a:r>
              <a:rPr lang="th-TH" dirty="0"/>
              <a:t>ย</a:t>
            </a:r>
            <a:r>
              <a:rPr lang="th-TH" dirty="0" smtClean="0"/>
              <a:t>ภาพ</a:t>
            </a:r>
            <a:endParaRPr lang="en-US" dirty="0"/>
          </a:p>
          <a:p>
            <a:endParaRPr lang="th-TH" b="1" dirty="0" smtClean="0"/>
          </a:p>
          <a:p>
            <a:r>
              <a:rPr lang="th-TH" b="1" dirty="0" smtClean="0"/>
              <a:t>ตัวชี้วัด</a:t>
            </a:r>
            <a:endParaRPr lang="en-US" dirty="0" smtClean="0"/>
          </a:p>
          <a:p>
            <a:r>
              <a:rPr lang="th-TH" dirty="0" smtClean="0"/>
              <a:t>(</a:t>
            </a:r>
            <a:r>
              <a:rPr lang="en-US" dirty="0" smtClean="0"/>
              <a:t>1</a:t>
            </a:r>
            <a:r>
              <a:rPr lang="th-TH" dirty="0" smtClean="0"/>
              <a:t>) ระดับความสำเร็จของการดำเนินการบริหารจัดการทรัพยากรธรรมชาติและสิ่งแวดล้อมในระดับจังหวัด  (ระดับ 4) </a:t>
            </a:r>
            <a:endParaRPr lang="en-US" dirty="0" smtClean="0"/>
          </a:p>
          <a:p>
            <a:r>
              <a:rPr lang="th-TH" dirty="0" smtClean="0"/>
              <a:t>(2) ระดับความสำเร็จของการลดผลกระทบจากสาธารณภัยและอุบัติภัย(ระดับ 5)</a:t>
            </a:r>
            <a:endParaRPr lang="en-US" dirty="0" smtClean="0"/>
          </a:p>
          <a:p>
            <a:r>
              <a:rPr lang="th-TH" dirty="0" smtClean="0"/>
              <a:t>(</a:t>
            </a:r>
            <a:r>
              <a:rPr lang="en-US" dirty="0" smtClean="0"/>
              <a:t>3</a:t>
            </a:r>
            <a:r>
              <a:rPr lang="th-TH" dirty="0" smtClean="0"/>
              <a:t>) ระดับความสำเร็จในการป้องกันและแก้ไขปัญหายาเสพติด (ระดับ 4)</a:t>
            </a:r>
            <a:endParaRPr lang="en-US" dirty="0" smtClean="0"/>
          </a:p>
          <a:p>
            <a:r>
              <a:rPr lang="th-TH" dirty="0" smtClean="0"/>
              <a:t>(</a:t>
            </a:r>
            <a:r>
              <a:rPr lang="en-US" dirty="0" smtClean="0"/>
              <a:t>4</a:t>
            </a:r>
            <a:r>
              <a:rPr lang="th-TH" dirty="0" smtClean="0"/>
              <a:t>) ประชาชนมีความพึงพอใจต่อการบริการและแก้ไขปัญหาความเดือดร้อน (ที่เป็นปัญหาหลักของ จว</a:t>
            </a:r>
            <a:r>
              <a:rPr lang="en-US" dirty="0" smtClean="0"/>
              <a:t>-</a:t>
            </a:r>
            <a:r>
              <a:rPr lang="th-TH" dirty="0" smtClean="0"/>
              <a:t>บริการผู้สูงอายุ ผังเมือง การจัดกิจกรรมสร้างสรรค์ในครอบครัว ดูแลคนพิการ การนำหลักการที่ได้เรียนรู้ไปใช้ในการดำรงชีวิต)</a:t>
            </a:r>
            <a:r>
              <a:rPr lang="en-US" dirty="0" smtClean="0"/>
              <a:t> </a:t>
            </a:r>
            <a:r>
              <a:rPr lang="th-TH" dirty="0" smtClean="0"/>
              <a:t>(ร้อยละ </a:t>
            </a:r>
            <a:r>
              <a:rPr lang="en-US" dirty="0" smtClean="0"/>
              <a:t>85</a:t>
            </a:r>
            <a:r>
              <a:rPr lang="th-TH" dirty="0" smtClean="0"/>
              <a:t>)</a:t>
            </a:r>
            <a:endParaRPr lang="en-US" dirty="0" smtClean="0"/>
          </a:p>
          <a:p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dirty="0" smtClean="0">
                <a:solidFill>
                  <a:srgbClr val="FF0000"/>
                </a:solidFill>
              </a:rPr>
              <a:t>5) </a:t>
            </a:r>
            <a:r>
              <a:rPr lang="th-TH" b="1" dirty="0" smtClean="0">
                <a:solidFill>
                  <a:srgbClr val="FF0000"/>
                </a:solidFill>
              </a:rPr>
              <a:t>ร้อยละของ</a:t>
            </a:r>
            <a:r>
              <a:rPr lang="th-TH" b="1" dirty="0">
                <a:solidFill>
                  <a:srgbClr val="FF0000"/>
                </a:solidFill>
              </a:rPr>
              <a:t>ผู้สูงอายุ (</a:t>
            </a:r>
            <a:r>
              <a:rPr lang="en-US" b="1" dirty="0">
                <a:solidFill>
                  <a:srgbClr val="FF0000"/>
                </a:solidFill>
              </a:rPr>
              <a:t>60-70 </a:t>
            </a:r>
            <a:r>
              <a:rPr lang="th-TH" b="1" dirty="0">
                <a:solidFill>
                  <a:srgbClr val="FF0000"/>
                </a:solidFill>
              </a:rPr>
              <a:t>ปี) ที่</a:t>
            </a:r>
            <a:r>
              <a:rPr lang="th-TH" b="1" dirty="0" smtClean="0">
                <a:solidFill>
                  <a:srgbClr val="FF0000"/>
                </a:solidFill>
              </a:rPr>
              <a:t>มีอาชีพการทำงาน และมีส่วนร่วมในการพัฒนาและแก้ปัญหาของพื้นที่ มีเพิ่มขึ้น </a:t>
            </a:r>
            <a:r>
              <a:rPr lang="en-US" b="1" dirty="0" smtClean="0">
                <a:solidFill>
                  <a:srgbClr val="FF0000"/>
                </a:solidFill>
              </a:rPr>
              <a:t>(…%)</a:t>
            </a:r>
            <a:endParaRPr lang="en-US" b="1" dirty="0">
              <a:solidFill>
                <a:srgbClr val="FF0000"/>
              </a:solidFill>
            </a:endParaRPr>
          </a:p>
          <a:p>
            <a:endParaRPr lang="th-TH" b="1" dirty="0" smtClean="0"/>
          </a:p>
          <a:p>
            <a:r>
              <a:rPr lang="th-TH" b="1" dirty="0" smtClean="0"/>
              <a:t>กล</a:t>
            </a:r>
            <a:r>
              <a:rPr lang="th-TH" b="1" dirty="0"/>
              <a:t>ยุทธ์</a:t>
            </a:r>
            <a:endParaRPr lang="en-US" dirty="0"/>
          </a:p>
          <a:p>
            <a:r>
              <a:rPr lang="th-TH" dirty="0"/>
              <a:t>(1) สนับสนุนการเพิ่มประสิทธิภาพการจัดการคุณภาพสิ่งแวดล้อม และพัฒนาโครงสร้างพื้นฐานในพื้นที่เสี่ยงและได้รับผลกระทบ</a:t>
            </a:r>
            <a:endParaRPr lang="en-US" dirty="0"/>
          </a:p>
          <a:p>
            <a:r>
              <a:rPr lang="th-TH" dirty="0"/>
              <a:t>(2) เพิ่มขีดความสามารถของเครือข่ายทุกภาคส่วนในการจัดการสถานการณ์วิกฤต </a:t>
            </a:r>
            <a:endParaRPr lang="en-US" dirty="0"/>
          </a:p>
          <a:p>
            <a:r>
              <a:rPr lang="th-TH" dirty="0" smtClean="0"/>
              <a:t>(</a:t>
            </a:r>
            <a:r>
              <a:rPr lang="th-TH" dirty="0"/>
              <a:t>3) เพิ่มประสิทธิภาพกลไกทุกภาคส่วนในการป้องกันแก้ไขปัญหาสังคม</a:t>
            </a:r>
            <a:endParaRPr lang="en-US" dirty="0"/>
          </a:p>
          <a:p>
            <a:r>
              <a:rPr lang="th-TH" dirty="0"/>
              <a:t>(</a:t>
            </a:r>
            <a:r>
              <a:rPr lang="en-US" dirty="0"/>
              <a:t>4</a:t>
            </a:r>
            <a:r>
              <a:rPr lang="th-TH" dirty="0"/>
              <a:t>) ยกระดับคุณภาพชีวิตโดยกลไกการจัดระเบียบ</a:t>
            </a:r>
            <a:r>
              <a:rPr lang="th-TH" dirty="0" smtClean="0"/>
              <a:t>สังคม</a:t>
            </a:r>
          </a:p>
          <a:p>
            <a:r>
              <a:rPr lang="th-TH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th-TH" dirty="0" smtClean="0">
                <a:solidFill>
                  <a:srgbClr val="FF0000"/>
                </a:solidFill>
              </a:rPr>
              <a:t>) เพิ่มโอกาสให้ผู้สูงอายุเข้ามามีส่วนร่วมในการแก้ปัญหาในพื้นที่ และเสริมภูมิปัญญาท้องถิ่น</a:t>
            </a:r>
          </a:p>
          <a:p>
            <a:r>
              <a:rPr lang="th-TH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6</a:t>
            </a:r>
            <a:r>
              <a:rPr lang="th-TH" dirty="0" smtClean="0">
                <a:solidFill>
                  <a:srgbClr val="FF0000"/>
                </a:solidFill>
              </a:rPr>
              <a:t>) เพิ่มพื้นที่ในการจัดกิจกรรมสร้างสรรค์ในครอบครัว และ รักษาสุขภาพ (พื้นที่จักรยาน)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(7) </a:t>
            </a:r>
            <a:r>
              <a:rPr lang="th-TH" dirty="0" smtClean="0">
                <a:solidFill>
                  <a:srgbClr val="FF0000"/>
                </a:solidFill>
              </a:rPr>
              <a:t>จัดระบบการจัดการผังเมืองเพื่อให้การแบ่ง </a:t>
            </a:r>
            <a:r>
              <a:rPr lang="en-US" dirty="0" smtClean="0">
                <a:solidFill>
                  <a:srgbClr val="FF0000"/>
                </a:solidFill>
              </a:rPr>
              <a:t>Zoning </a:t>
            </a:r>
            <a:r>
              <a:rPr lang="th-TH" dirty="0" smtClean="0">
                <a:solidFill>
                  <a:srgbClr val="FF0000"/>
                </a:solidFill>
              </a:rPr>
              <a:t>ในภาคธุรกิจ อุตสาหกรรม ชุมชน เกษตรกรรม และ การท่องเที่ยว มีความชัดเจนและเชื่อมโยงกันได้อย่างเป็นระบบ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8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66</a:t>
            </a:fld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28651" y="457199"/>
            <a:ext cx="7905750" cy="828675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4800" dirty="0" smtClean="0"/>
              <a:t>ยุทธศาสตร์ </a:t>
            </a:r>
            <a:r>
              <a:rPr lang="en-US" sz="4800" dirty="0" smtClean="0"/>
              <a:t>3: </a:t>
            </a:r>
            <a:r>
              <a:rPr lang="th-TH" sz="4000" dirty="0" smtClean="0"/>
              <a:t>พัฒนาภาคการผลิต ภาคการค้าและบริการ ให้เป็นมิตรกับสิ่งแวดล้อม </a:t>
            </a:r>
            <a:r>
              <a:rPr lang="th-TH" sz="4000" dirty="0" smtClean="0">
                <a:solidFill>
                  <a:srgbClr val="FF0000"/>
                </a:solidFill>
              </a:rPr>
              <a:t>มีนวัตกรรม และใช้ภูมิปัญญาที่สร้างสรรค์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609599" y="1285874"/>
            <a:ext cx="774382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/>
              <a:t>เป้าประสงค์</a:t>
            </a:r>
            <a:r>
              <a:rPr lang="en-US" sz="2000" b="1" dirty="0" smtClean="0"/>
              <a:t> </a:t>
            </a:r>
            <a:r>
              <a:rPr lang="en-US" sz="2000" b="1" dirty="0"/>
              <a:t>: </a:t>
            </a:r>
            <a:r>
              <a:rPr lang="th-TH" sz="2000" dirty="0"/>
              <a:t>สถานประกอบการมีศักยภาพพร้อมต่อการแข่งขันในตลาดโลกทุกระดับ</a:t>
            </a:r>
            <a:endParaRPr lang="en-US" sz="2000" dirty="0"/>
          </a:p>
          <a:p>
            <a:endParaRPr lang="th-TH" sz="2000" b="1" dirty="0" smtClean="0"/>
          </a:p>
          <a:p>
            <a:r>
              <a:rPr lang="th-TH" sz="2000" b="1" dirty="0" smtClean="0"/>
              <a:t>ตัวชี้วัด</a:t>
            </a:r>
            <a:endParaRPr lang="en-US" sz="2000" dirty="0" smtClean="0"/>
          </a:p>
          <a:p>
            <a:r>
              <a:rPr lang="th-TH" sz="2000" dirty="0" smtClean="0"/>
              <a:t>1. ร้อยละที่เพิ่มขึ้นของเกษตรกร/แปลง/ฟาร์มที่ผ่านมาตรฐานความปลอดภัยของจังหวัด (ร้อยละ  5)</a:t>
            </a:r>
            <a:endParaRPr lang="en-US" sz="2000" dirty="0" smtClean="0"/>
          </a:p>
          <a:p>
            <a:r>
              <a:rPr lang="th-TH" sz="2000" dirty="0" smtClean="0"/>
              <a:t>2. ร้อยละที่เพิ่มขึ้นของโรงงานอุตสาหกรรมที่ใช้เทคโนโลยีสะอาด </a:t>
            </a:r>
            <a:r>
              <a:rPr lang="th-TH" sz="2000" dirty="0" smtClean="0">
                <a:solidFill>
                  <a:srgbClr val="FF0000"/>
                </a:solidFill>
              </a:rPr>
              <a:t>และใช้พลังงานทดแทน</a:t>
            </a:r>
            <a:r>
              <a:rPr lang="en-US" sz="2000" dirty="0" smtClean="0"/>
              <a:t> </a:t>
            </a:r>
            <a:r>
              <a:rPr lang="th-TH" sz="2000" dirty="0" smtClean="0"/>
              <a:t>(ร้อยละ 2)</a:t>
            </a:r>
            <a:endParaRPr lang="en-US" sz="2000" dirty="0" smtClean="0"/>
          </a:p>
          <a:p>
            <a:r>
              <a:rPr lang="th-TH" sz="2000" dirty="0" smtClean="0"/>
              <a:t>3. รายได้จากการจำหน่ายผลิตภัณฑ์ชุมชนเพิ่มขึ้น (ร้อยละ 10)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4. </a:t>
            </a:r>
            <a:r>
              <a:rPr lang="th-TH" sz="2000" b="1" dirty="0" smtClean="0">
                <a:solidFill>
                  <a:srgbClr val="FF0000"/>
                </a:solidFill>
              </a:rPr>
              <a:t>ร้อยละที่เพิ่มขึ้นของผลิตภัณฑ์ชุมชนที่ใช้ภูมิปัญญาที่เป็นเอกลักษณ์เฉพาะของท้องถิ่น </a:t>
            </a:r>
            <a:r>
              <a:rPr lang="th-TH" sz="2000" dirty="0" smtClean="0">
                <a:solidFill>
                  <a:srgbClr val="FF0000"/>
                </a:solidFill>
              </a:rPr>
              <a:t>(ร้อยละ </a:t>
            </a:r>
            <a:r>
              <a:rPr lang="en-US" sz="2000" dirty="0" smtClean="0">
                <a:solidFill>
                  <a:srgbClr val="FF0000"/>
                </a:solidFill>
              </a:rPr>
              <a:t>5</a:t>
            </a:r>
            <a:r>
              <a:rPr lang="th-TH" sz="20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5. </a:t>
            </a:r>
            <a:r>
              <a:rPr lang="th-TH" sz="2000" b="1" dirty="0" smtClean="0">
                <a:solidFill>
                  <a:srgbClr val="FF0000"/>
                </a:solidFill>
              </a:rPr>
              <a:t>สัดส่วนของขยะที่ถูกนำมาใช้ใหม่และนำไปเพิ่มมูลค่า มีเพิ่มมากขึ้น</a:t>
            </a:r>
          </a:p>
          <a:p>
            <a:endParaRPr lang="th-TH" sz="2000" b="1" dirty="0" smtClean="0"/>
          </a:p>
          <a:p>
            <a:r>
              <a:rPr lang="th-TH" sz="2000" b="1" dirty="0" smtClean="0"/>
              <a:t>กล</a:t>
            </a:r>
            <a:r>
              <a:rPr lang="th-TH" sz="2000" b="1" dirty="0"/>
              <a:t>ยุทธ์</a:t>
            </a:r>
            <a:endParaRPr lang="en-US" sz="2000" dirty="0"/>
          </a:p>
          <a:p>
            <a:r>
              <a:rPr lang="th-TH" sz="2000" dirty="0"/>
              <a:t>(1) ส่งเสริมอุตสาหกรรมสี</a:t>
            </a:r>
            <a:r>
              <a:rPr lang="th-TH" sz="2000" dirty="0" smtClean="0"/>
              <a:t>เขียว</a:t>
            </a:r>
            <a:r>
              <a:rPr lang="en-US" sz="2000" dirty="0" smtClean="0"/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และใช้พลังงานทดแทน</a:t>
            </a:r>
            <a:r>
              <a:rPr lang="th-TH" sz="2000" dirty="0" smtClean="0"/>
              <a:t> </a:t>
            </a:r>
            <a:endParaRPr lang="en-US" sz="2000" dirty="0"/>
          </a:p>
          <a:p>
            <a:r>
              <a:rPr lang="th-TH" sz="2000" dirty="0"/>
              <a:t>(2) ส่งเสริมเกษตร</a:t>
            </a:r>
            <a:r>
              <a:rPr lang="th-TH" sz="2000" dirty="0" smtClean="0"/>
              <a:t>ปลอดภัย </a:t>
            </a:r>
            <a:r>
              <a:rPr lang="en-US" sz="2000" dirty="0" smtClean="0"/>
              <a:t>(GAP &amp; Organic Products)</a:t>
            </a:r>
            <a:endParaRPr lang="en-US" sz="2000" dirty="0"/>
          </a:p>
          <a:p>
            <a:r>
              <a:rPr lang="th-TH" sz="2000" dirty="0"/>
              <a:t>(3) ยกระดับคุณภาพสินค้าและบริการของชุมชนและสถานประกอบการ ให้ได้มาตรฐานที่เป็นมิตร</a:t>
            </a:r>
            <a:r>
              <a:rPr lang="th-TH" sz="2000" dirty="0" smtClean="0"/>
              <a:t>กับสิ่งแวดล้อม</a:t>
            </a:r>
            <a:endParaRPr lang="en-US" sz="2000" dirty="0" smtClean="0"/>
          </a:p>
          <a:p>
            <a:r>
              <a:rPr lang="en-US" sz="2000" b="1" dirty="0" smtClean="0">
                <a:solidFill>
                  <a:srgbClr val="FF0000"/>
                </a:solidFill>
              </a:rPr>
              <a:t>(4) </a:t>
            </a:r>
            <a:r>
              <a:rPr lang="th-TH" sz="2000" b="1" dirty="0" smtClean="0">
                <a:solidFill>
                  <a:srgbClr val="FF0000"/>
                </a:solidFill>
              </a:rPr>
              <a:t>ส่งเสริมการสร้างผลิตภัณฑ์ชุมชนที่ต้อง</a:t>
            </a:r>
            <a:r>
              <a:rPr lang="th-TH" sz="2000" b="1" dirty="0" smtClean="0"/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ใช้ภูมิปัญญา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และ</a:t>
            </a:r>
            <a:r>
              <a:rPr lang="en-US" sz="2000" b="1" dirty="0" smtClean="0">
                <a:solidFill>
                  <a:srgbClr val="FF0000"/>
                </a:solidFill>
              </a:rPr>
              <a:t>/</a:t>
            </a:r>
            <a:r>
              <a:rPr lang="th-TH" sz="2000" b="1" dirty="0" smtClean="0">
                <a:solidFill>
                  <a:srgbClr val="FF0000"/>
                </a:solidFill>
              </a:rPr>
              <a:t>หรือ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วัตถุดิบที่เป็นเอกลักษณ์เฉพาะของท้องถิ่น ในการสร้าง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(5) </a:t>
            </a:r>
            <a:r>
              <a:rPr lang="th-TH" sz="2000" b="1" dirty="0" smtClean="0">
                <a:solidFill>
                  <a:srgbClr val="FF0000"/>
                </a:solidFill>
              </a:rPr>
              <a:t>ส่งเสริมการนำขยะ และนำผักตบชวาไปเพิ่มมูลค่า</a:t>
            </a:r>
            <a:endParaRPr lang="en-US" sz="2000" b="1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4338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6863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/>
              <a:t>ผังเมืองของเรา เอื้อต่อการเพิ่มโรงงานอุตสาหกรรมหรือไม่? ถ้าใช่ เราจะเพิ่มที่ใด?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667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990600"/>
            <a:ext cx="8305800" cy="4648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254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228600"/>
            <a:ext cx="8305800" cy="6428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871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9144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ข้อเสนอแนะแนวทางการปรับปรุงคุณภาพแผนฯ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685800" y="3048000"/>
            <a:ext cx="8000999" cy="1938992"/>
          </a:xfrm>
          <a:prstGeom prst="rect">
            <a:avLst/>
          </a:prstGeom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/>
              <a:t>ขั้นตอนการจัดทำแผนพัฒนาจังหวัดและกลุ่มจังหวัด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หลักการ </a:t>
            </a:r>
            <a:r>
              <a:rPr lang="en-US" sz="2400" b="1" dirty="0" smtClean="0"/>
              <a:t>(Good Strategy, Positioning, </a:t>
            </a:r>
            <a:r>
              <a:rPr lang="th-TH" sz="2400" b="1" dirty="0" smtClean="0"/>
              <a:t>และ </a:t>
            </a:r>
            <a:r>
              <a:rPr lang="en-US" sz="2400" b="1" dirty="0" smtClean="0"/>
              <a:t>Simple Rules)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นโยบาย </a:t>
            </a:r>
            <a:r>
              <a:rPr lang="en-US" sz="2400" b="1" dirty="0" smtClean="0"/>
              <a:t>(</a:t>
            </a:r>
            <a:r>
              <a:rPr lang="th-TH" sz="2400" b="1" dirty="0" smtClean="0"/>
              <a:t>แผนฯ </a:t>
            </a:r>
            <a:r>
              <a:rPr lang="en-US" sz="2400" b="1" dirty="0" smtClean="0"/>
              <a:t>20 </a:t>
            </a:r>
            <a:r>
              <a:rPr lang="th-TH" sz="2400" b="1" dirty="0" smtClean="0"/>
              <a:t>ปี</a:t>
            </a:r>
            <a:r>
              <a:rPr lang="en-US" sz="2400" b="1" dirty="0" smtClean="0"/>
              <a:t>, Thailand 4.0, </a:t>
            </a:r>
            <a:r>
              <a:rPr lang="th-TH" sz="2400" b="1" dirty="0" smtClean="0"/>
              <a:t>แผนฯชาติฉบับ </a:t>
            </a:r>
            <a:r>
              <a:rPr lang="en-US" sz="2400" b="1" dirty="0" smtClean="0"/>
              <a:t>11 &amp; 12, </a:t>
            </a:r>
            <a:r>
              <a:rPr lang="th-TH" sz="2400" b="1" dirty="0" smtClean="0"/>
              <a:t>แผนฯภาค</a:t>
            </a:r>
            <a:r>
              <a:rPr lang="en-US" sz="2400" b="1" dirty="0" smtClean="0"/>
              <a:t>)</a:t>
            </a:r>
            <a:r>
              <a:rPr lang="th-TH" sz="2400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ข้อมูลเพิ่มเติม</a:t>
            </a:r>
            <a:r>
              <a:rPr lang="en-US" sz="2400" b="1" dirty="0" smtClean="0"/>
              <a:t> (World Bank-Global Demand</a:t>
            </a:r>
            <a:r>
              <a:rPr lang="th-TH" sz="2400" b="1" dirty="0"/>
              <a:t> </a:t>
            </a:r>
            <a:r>
              <a:rPr lang="th-TH" sz="2400" b="1" dirty="0" smtClean="0"/>
              <a:t>และ</a:t>
            </a:r>
            <a:r>
              <a:rPr lang="en-US" sz="2400" b="1" dirty="0" smtClean="0"/>
              <a:t> Global Trend, </a:t>
            </a:r>
            <a:r>
              <a:rPr lang="th-TH" sz="2400" b="1" dirty="0" smtClean="0"/>
              <a:t>ข้อมูล สศช</a:t>
            </a:r>
            <a:r>
              <a:rPr lang="en-US" sz="2400" b="1" dirty="0" smtClean="0"/>
              <a:t>, </a:t>
            </a:r>
            <a:r>
              <a:rPr lang="th-TH" sz="2400" b="1" dirty="0" smtClean="0"/>
              <a:t>ข้อมูล สปมท</a:t>
            </a:r>
            <a:r>
              <a:rPr lang="en-US" sz="2400" b="1" dirty="0" smtClean="0"/>
              <a:t>, </a:t>
            </a:r>
            <a:r>
              <a:rPr lang="th-TH" sz="2400" b="1" dirty="0" smtClean="0"/>
              <a:t>และ ข้อมูลจากพื้นที่)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68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31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863600"/>
            <a:ext cx="4114799" cy="2743200"/>
          </a:xfrm>
          <a:prstGeom prst="rect">
            <a:avLst/>
          </a:prstGeom>
          <a:noFill/>
        </p:spPr>
      </p:pic>
      <p:pic>
        <p:nvPicPr>
          <p:cNvPr id="3" name="รูปภาพ 3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863600"/>
            <a:ext cx="3886200" cy="2743200"/>
          </a:xfrm>
          <a:prstGeom prst="rect">
            <a:avLst/>
          </a:prstGeom>
          <a:noFill/>
        </p:spPr>
      </p:pic>
      <p:pic>
        <p:nvPicPr>
          <p:cNvPr id="4" name="รูปภาพ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2" y="3746502"/>
            <a:ext cx="4133848" cy="2895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272534"/>
            <a:ext cx="8746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ครัวเรือน และ เนื้อที่ปลูกข้าวนาปีไม่เพิ่ม แต่ผลผลิตสูงและเพิ่ม ผลผลิตจากผักไห่สูงแต่บางปะอินต่ำกว่าพื้นที่อื่นๆ เนื่อที่ปลูกข้าวนาปีไม่เพิ่ม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9833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32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685800"/>
            <a:ext cx="4419599" cy="2927985"/>
          </a:xfrm>
          <a:prstGeom prst="rect">
            <a:avLst/>
          </a:prstGeom>
          <a:noFill/>
        </p:spPr>
      </p:pic>
      <p:pic>
        <p:nvPicPr>
          <p:cNvPr id="3" name="รูปภาพ 32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698500"/>
            <a:ext cx="3810000" cy="2915285"/>
          </a:xfrm>
          <a:prstGeom prst="rect">
            <a:avLst/>
          </a:prstGeom>
          <a:noFill/>
        </p:spPr>
      </p:pic>
      <p:pic>
        <p:nvPicPr>
          <p:cNvPr id="4" name="รูปภาพ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733801"/>
            <a:ext cx="4419599" cy="2971800"/>
          </a:xfrm>
          <a:prstGeom prst="rect">
            <a:avLst/>
          </a:prstGeom>
          <a:noFill/>
        </p:spPr>
      </p:pic>
      <p:pic>
        <p:nvPicPr>
          <p:cNvPr id="5" name="รูปภาพ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3810000"/>
            <a:ext cx="3810000" cy="2895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228600"/>
            <a:ext cx="8690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ครัวเรือน และ เนื้อที่ปลูกข้าวนาปรังไม่เพิ่ม แต่ผลผลิตเพิ่ม ผลผลิตจากผักไห่สูงแต่บ้านแพรกต่ำกว่าพื้นที่อื่นๆ เนื่อที่ปลูกข้าวและผลผลิตข้าวนาปรังนาไม่เพิ่ม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2894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943A0-2519-4543-A24C-151FE12B62F9}" type="slidenum">
              <a:rPr lang="en-US" smtClean="0"/>
              <a:t>72</a:t>
            </a:fld>
            <a:endParaRPr lang="en-US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52425" y="203200"/>
            <a:ext cx="8505825" cy="7112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4800" dirty="0" smtClean="0">
                <a:solidFill>
                  <a:srgbClr val="FF0000"/>
                </a:solidFill>
              </a:rPr>
              <a:t>ยุทธศาสตร์ </a:t>
            </a:r>
            <a:r>
              <a:rPr lang="en-US" sz="4800" dirty="0" smtClean="0">
                <a:solidFill>
                  <a:srgbClr val="FF0000"/>
                </a:solidFill>
              </a:rPr>
              <a:t>4:</a:t>
            </a:r>
            <a:r>
              <a:rPr lang="en-US" sz="4800" dirty="0" smtClean="0"/>
              <a:t> </a:t>
            </a:r>
            <a:r>
              <a:rPr lang="th-TH" sz="4000" dirty="0" smtClean="0">
                <a:solidFill>
                  <a:srgbClr val="FF0000"/>
                </a:solidFill>
              </a:rPr>
              <a:t>เพิ่มประสิทธิภาพการบริหารจัดการข้อมูลและประชาสัมพันธ์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609600" y="914400"/>
            <a:ext cx="824865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</a:rPr>
              <a:t>เป้าประสงค์ </a:t>
            </a:r>
            <a:r>
              <a:rPr lang="en-US" b="1" dirty="0">
                <a:solidFill>
                  <a:srgbClr val="FF0000"/>
                </a:solidFill>
              </a:rPr>
              <a:t>: </a:t>
            </a:r>
            <a:endParaRPr lang="th-TH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>
                <a:solidFill>
                  <a:srgbClr val="FF0000"/>
                </a:solidFill>
              </a:rPr>
              <a:t>เพื่อให้ประชาชนสามารถพึ่งตนเอง เข้าถึง และ ใช้ประโยชน์</a:t>
            </a:r>
            <a:r>
              <a:rPr lang="th-TH" dirty="0" smtClean="0">
                <a:solidFill>
                  <a:srgbClr val="FF0000"/>
                </a:solidFill>
              </a:rPr>
              <a:t>จากการ</a:t>
            </a:r>
            <a:r>
              <a:rPr lang="th-TH" dirty="0">
                <a:solidFill>
                  <a:srgbClr val="FF0000"/>
                </a:solidFill>
              </a:rPr>
              <a:t>บริการภาครัฐได้มากยิ่งขึ้น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เพิ่มประสิทธิภาพของระบบสารสนเทศให้เอื้อต่อการนำไปใช้และสร้างประโยชน์ในพื้นที่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เพิ่มประสิทธิภาพให้ประชาชนได้รับรู้ และสามารถเข้าถึงบริการภาครัฐได้สะดวกมากยิ่งขึ้น โดยเฉพาะอย่างยิ่งในด้าน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th-TH" dirty="0" smtClean="0">
                <a:solidFill>
                  <a:srgbClr val="FF0000"/>
                </a:solidFill>
              </a:rPr>
              <a:t>การใช้ข้อมูลสารสนเทศ การรับรู้ถึงนโยบาย กิจกรรม บริการ และ ผลิตภัณฑ์ที่เป็นประโยชน์ต่อการแก้ปัญหาในพื้นที่และการดำรงชีวิต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th-TH" b="1" dirty="0" smtClean="0">
                <a:solidFill>
                  <a:srgbClr val="FF0000"/>
                </a:solidFill>
              </a:rPr>
              <a:t>ตัวชี้วัด</a:t>
            </a:r>
            <a:endParaRPr lang="en-US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dirty="0" smtClean="0">
                <a:solidFill>
                  <a:srgbClr val="FF0000"/>
                </a:solidFill>
              </a:rPr>
              <a:t>ระดับความสมบูรณ์ของฐานข้อมูลที่เอื้อต่อการนำไปใช้เพื่อพัฒนาจังหวัดและกลุ่มจังหวัด</a:t>
            </a:r>
          </a:p>
          <a:p>
            <a:pPr marL="457200" indent="-457200">
              <a:buAutoNum type="arabicParenBoth"/>
            </a:pPr>
            <a:r>
              <a:rPr lang="th-TH" dirty="0" smtClean="0">
                <a:solidFill>
                  <a:srgbClr val="FF0000"/>
                </a:solidFill>
              </a:rPr>
              <a:t>จำนวนผู้ใช้บริการระบบข้อมูลสารสนเทศของ จว มีเพิ่มมากขึ้น</a:t>
            </a:r>
          </a:p>
          <a:p>
            <a:pPr marL="457200" indent="-457200">
              <a:buAutoNum type="arabicParenBoth"/>
            </a:pPr>
            <a:r>
              <a:rPr lang="th-TH" dirty="0" smtClean="0">
                <a:solidFill>
                  <a:srgbClr val="FF0000"/>
                </a:solidFill>
              </a:rPr>
              <a:t>ระดับความพึงพอใจของผู้ใช้บริการโดยเฉพาะอย่างยิ่งด้านการเข้าถึงและคุณประโยชน์ของการนำฐานข้อมูลไปใช้ (ไม่น้อยกว่าร้อยละ </a:t>
            </a:r>
            <a:r>
              <a:rPr lang="en-US" dirty="0" smtClean="0">
                <a:solidFill>
                  <a:srgbClr val="FF0000"/>
                </a:solidFill>
              </a:rPr>
              <a:t>85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AutoNum type="arabicParenBoth"/>
            </a:pPr>
            <a:r>
              <a:rPr lang="th-TH" dirty="0" smtClean="0">
                <a:solidFill>
                  <a:srgbClr val="FF0000"/>
                </a:solidFill>
              </a:rPr>
              <a:t>ข่าวสารของนโยบายรัฐบาล โครงการ กิจกรรม การบริการ และ ผลิตภัณฑ์ชุมชนที่โดดเด่น ของ จว และ กจว ได้รับการเผยแพร่ (มีไม่น้อยกว่าร้อยละ </a:t>
            </a:r>
            <a:r>
              <a:rPr lang="en-US" dirty="0" smtClean="0">
                <a:solidFill>
                  <a:srgbClr val="FF0000"/>
                </a:solidFill>
              </a:rPr>
              <a:t>80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th-TH" b="1" dirty="0" smtClean="0">
                <a:solidFill>
                  <a:srgbClr val="FF0000"/>
                </a:solidFill>
              </a:rPr>
              <a:t>กล</a:t>
            </a:r>
            <a:r>
              <a:rPr lang="th-TH" b="1" dirty="0">
                <a:solidFill>
                  <a:srgbClr val="FF0000"/>
                </a:solidFill>
              </a:rPr>
              <a:t>ยุทธ์</a:t>
            </a: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dirty="0" smtClean="0">
                <a:solidFill>
                  <a:srgbClr val="FF0000"/>
                </a:solidFill>
              </a:rPr>
              <a:t>บูรณาการข้อมูลที่สำคัญและจำเป็นเพื่อใช้ประโยชน์ร่วมกันของ ภาครัฐ เอกชน และ ประชาชน</a:t>
            </a:r>
          </a:p>
          <a:p>
            <a:pPr marL="342900" indent="-342900">
              <a:buFont typeface="+mj-lt"/>
              <a:buAutoNum type="arabicPeriod"/>
            </a:pPr>
            <a:r>
              <a:rPr lang="th-TH" dirty="0" smtClean="0">
                <a:solidFill>
                  <a:srgbClr val="FF0000"/>
                </a:solidFill>
              </a:rPr>
              <a:t>พัฒนาฐานข้อมูลและระบบสารสนเทศที่ใช้ร่วมกัน และปรับ </a:t>
            </a:r>
            <a:r>
              <a:rPr lang="en-US" dirty="0" smtClean="0">
                <a:solidFill>
                  <a:srgbClr val="FF0000"/>
                </a:solidFill>
              </a:rPr>
              <a:t>Interface </a:t>
            </a:r>
            <a:r>
              <a:rPr lang="th-TH" dirty="0" smtClean="0">
                <a:solidFill>
                  <a:srgbClr val="FF0000"/>
                </a:solidFill>
              </a:rPr>
              <a:t>ให้ง่ายต่อการใช้งาน โดยเฉพาะอย่างยิ่ง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การเข้าถึงและการใช้ประโยชน์จากบริการของหน่วยงานภาครัฐ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th-TH" dirty="0" smtClean="0">
                <a:solidFill>
                  <a:srgbClr val="FF0000"/>
                </a:solidFill>
              </a:rPr>
              <a:t>การนำข้อมูลไปใช้ในการตัดสินใจ และคาดการณ์อนาคต </a:t>
            </a:r>
          </a:p>
          <a:p>
            <a:pPr marL="342900" indent="-342900">
              <a:buFont typeface="+mj-lt"/>
              <a:buAutoNum type="arabicPeriod"/>
            </a:pPr>
            <a:r>
              <a:rPr lang="th-TH" dirty="0" smtClean="0">
                <a:solidFill>
                  <a:srgbClr val="FF0000"/>
                </a:solidFill>
              </a:rPr>
              <a:t>เพิ่มศักยภาพและโอกาสให้ประชาชนเข้าถึงข้อมูลโดยการใช้ </a:t>
            </a:r>
            <a:r>
              <a:rPr lang="en-US" dirty="0" smtClean="0">
                <a:solidFill>
                  <a:srgbClr val="FF0000"/>
                </a:solidFill>
              </a:rPr>
              <a:t>Mobile Application </a:t>
            </a:r>
            <a:r>
              <a:rPr lang="th-TH" dirty="0" smtClean="0">
                <a:solidFill>
                  <a:srgbClr val="FF0000"/>
                </a:solidFill>
              </a:rPr>
              <a:t>และ </a:t>
            </a:r>
            <a:r>
              <a:rPr lang="en-US" dirty="0" smtClean="0">
                <a:solidFill>
                  <a:srgbClr val="FF0000"/>
                </a:solidFill>
              </a:rPr>
              <a:t>Cloud Computing</a:t>
            </a:r>
            <a:r>
              <a:rPr lang="th-TH" dirty="0" smtClean="0">
                <a:solidFill>
                  <a:srgbClr val="FF0000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th-TH" dirty="0" smtClean="0">
                <a:solidFill>
                  <a:srgbClr val="FF0000"/>
                </a:solidFill>
              </a:rPr>
              <a:t>ยกระดับการ ปชส เพื่อให้นโยบาย โครงการ กิจกรรม บริการ และ ผลิตภัณฑ์ที่โดดเด่นของ จว เป็นที่ประจักษ์อย่างกว้างขวาง ด้วยการใช้สื่อการตลาดแบบผสมผสาน </a:t>
            </a:r>
            <a:r>
              <a:rPr lang="en-US" dirty="0" smtClean="0">
                <a:solidFill>
                  <a:srgbClr val="FF0000"/>
                </a:solidFill>
              </a:rPr>
              <a:t>Social Network </a:t>
            </a:r>
            <a:r>
              <a:rPr lang="th-TH" dirty="0" smtClean="0">
                <a:solidFill>
                  <a:srgbClr val="FF0000"/>
                </a:solidFill>
              </a:rPr>
              <a:t>และ </a:t>
            </a:r>
            <a:r>
              <a:rPr lang="en-US" dirty="0" smtClean="0">
                <a:solidFill>
                  <a:srgbClr val="FF0000"/>
                </a:solidFill>
              </a:rPr>
              <a:t>Event Marketing</a:t>
            </a:r>
          </a:p>
        </p:txBody>
      </p:sp>
    </p:spTree>
    <p:extLst>
      <p:ext uri="{BB962C8B-B14F-4D97-AF65-F5344CB8AC3E}">
        <p14:creationId xmlns:p14="http://schemas.microsoft.com/office/powerpoint/2010/main" val="354308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th-TH" b="1" dirty="0" smtClean="0"/>
              <a:t>หลักการเขียนโครงการ ด้วย</a:t>
            </a:r>
            <a:r>
              <a:rPr lang="en-US" b="1" dirty="0" smtClean="0"/>
              <a:t> “</a:t>
            </a:r>
            <a:r>
              <a:rPr lang="th-TH" b="1" dirty="0" smtClean="0"/>
              <a:t>การคิดเชิงกลยุทธ์</a:t>
            </a:r>
            <a:r>
              <a:rPr lang="en-US" b="1" dirty="0" smtClean="0"/>
              <a:t>”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2422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แนวทางการเขียนโครงการ</a:t>
            </a:r>
            <a:r>
              <a:rPr lang="en-US" b="1" dirty="0" smtClean="0"/>
              <a:t> 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(คุณภาพของ </a:t>
            </a:r>
            <a:r>
              <a:rPr lang="en-US" b="1" dirty="0" smtClean="0"/>
              <a:t>Content</a:t>
            </a:r>
            <a:r>
              <a:rPr lang="th-TH" b="1" dirty="0" smtClean="0"/>
              <a:t> ในแบบฟอร์ม ดูได้จาก</a:t>
            </a:r>
            <a:r>
              <a:rPr lang="en-US" b="1" dirty="0" smtClean="0"/>
              <a:t>…</a:t>
            </a:r>
            <a:r>
              <a:rPr lang="th-TH" b="1" dirty="0" smtClean="0"/>
              <a:t>)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41136" y="1606705"/>
            <a:ext cx="3449863" cy="452431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Projects Name:……………..</a:t>
            </a:r>
          </a:p>
          <a:p>
            <a:pPr algn="ctr"/>
            <a:endParaRPr lang="en-US" b="1" u="sng" dirty="0" smtClean="0"/>
          </a:p>
          <a:p>
            <a:r>
              <a:rPr lang="th-TH" dirty="0" smtClean="0"/>
              <a:t>หลักการ และ เหตุผล</a:t>
            </a:r>
            <a:r>
              <a:rPr lang="en-US" dirty="0" smtClean="0"/>
              <a:t>:……….……………………</a:t>
            </a:r>
          </a:p>
          <a:p>
            <a:r>
              <a:rPr lang="en-US" dirty="0" smtClean="0"/>
              <a:t>……………………………………………………..</a:t>
            </a:r>
          </a:p>
          <a:p>
            <a:r>
              <a:rPr lang="en-US" dirty="0" smtClean="0"/>
              <a:t>……………………………………………………..</a:t>
            </a:r>
          </a:p>
          <a:p>
            <a:r>
              <a:rPr lang="en-US" dirty="0" smtClean="0"/>
              <a:t>……………………………………………………..</a:t>
            </a:r>
          </a:p>
          <a:p>
            <a:r>
              <a:rPr lang="en-US" dirty="0"/>
              <a:t>……………………………………………………..</a:t>
            </a:r>
            <a:endParaRPr lang="en-US" dirty="0" smtClean="0"/>
          </a:p>
          <a:p>
            <a:r>
              <a:rPr lang="th-TH" dirty="0" smtClean="0"/>
              <a:t>เป้าหมาย</a:t>
            </a:r>
            <a:r>
              <a:rPr lang="en-US" dirty="0" smtClean="0"/>
              <a:t>:………………………………………….</a:t>
            </a:r>
          </a:p>
          <a:p>
            <a:r>
              <a:rPr lang="th-TH" dirty="0" smtClean="0"/>
              <a:t>ค่าเป้าหมาย</a:t>
            </a:r>
            <a:r>
              <a:rPr lang="en-US" dirty="0" smtClean="0"/>
              <a:t>:……………………………………..</a:t>
            </a:r>
          </a:p>
          <a:p>
            <a:r>
              <a:rPr lang="th-TH" dirty="0" smtClean="0"/>
              <a:t>ขั้นตอนในการปฏิบัติ</a:t>
            </a:r>
            <a:r>
              <a:rPr lang="en-US" dirty="0" smtClean="0"/>
              <a:t>:</a:t>
            </a:r>
          </a:p>
          <a:p>
            <a:r>
              <a:rPr lang="en-US" dirty="0"/>
              <a:t>	</a:t>
            </a:r>
            <a:r>
              <a:rPr lang="en-US" dirty="0" smtClean="0"/>
              <a:t>a)</a:t>
            </a:r>
          </a:p>
          <a:p>
            <a:r>
              <a:rPr lang="en-US" dirty="0"/>
              <a:t>	</a:t>
            </a:r>
            <a:r>
              <a:rPr lang="en-US" dirty="0" smtClean="0"/>
              <a:t>b)</a:t>
            </a:r>
          </a:p>
          <a:p>
            <a:r>
              <a:rPr lang="en-US" dirty="0"/>
              <a:t>	</a:t>
            </a:r>
            <a:r>
              <a:rPr lang="en-US" dirty="0" smtClean="0"/>
              <a:t>c)</a:t>
            </a:r>
          </a:p>
          <a:p>
            <a:r>
              <a:rPr lang="en-US" dirty="0"/>
              <a:t>	</a:t>
            </a:r>
            <a:r>
              <a:rPr lang="en-US" dirty="0" smtClean="0"/>
              <a:t>d)</a:t>
            </a:r>
          </a:p>
          <a:p>
            <a:r>
              <a:rPr lang="en-US" dirty="0"/>
              <a:t>	</a:t>
            </a:r>
            <a:r>
              <a:rPr lang="en-US" dirty="0" smtClean="0"/>
              <a:t>e)</a:t>
            </a:r>
          </a:p>
          <a:p>
            <a:r>
              <a:rPr lang="th-TH" dirty="0" smtClean="0"/>
              <a:t>งบประมาณที่ต้องใช้</a:t>
            </a:r>
            <a:r>
              <a:rPr lang="en-US" dirty="0" smtClean="0"/>
              <a:t>:……………………………...</a:t>
            </a:r>
          </a:p>
        </p:txBody>
      </p:sp>
      <p:sp>
        <p:nvSpPr>
          <p:cNvPr id="5" name="Oval 4"/>
          <p:cNvSpPr/>
          <p:nvPr/>
        </p:nvSpPr>
        <p:spPr>
          <a:xfrm>
            <a:off x="5236936" y="3636785"/>
            <a:ext cx="2574758" cy="490893"/>
          </a:xfrm>
          <a:prstGeom prst="ellipse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2"/>
                </a:solidFill>
              </a:rPr>
              <a:t>ความ </a:t>
            </a:r>
            <a:r>
              <a:rPr lang="en-US" sz="1600" b="1" dirty="0" smtClean="0">
                <a:solidFill>
                  <a:schemeClr val="tx2"/>
                </a:solidFill>
              </a:rPr>
              <a:t> Grand </a:t>
            </a:r>
            <a:endParaRPr lang="th-TH" sz="1600" b="1" dirty="0" smtClean="0">
              <a:solidFill>
                <a:schemeClr val="tx2"/>
              </a:solidFill>
            </a:endParaRPr>
          </a:p>
          <a:p>
            <a:pPr algn="ctr"/>
            <a:r>
              <a:rPr lang="th-TH" sz="1600" b="1" dirty="0" smtClean="0">
                <a:solidFill>
                  <a:schemeClr val="tx2"/>
                </a:solidFill>
              </a:rPr>
              <a:t>และ ท้าทายของโจทย์</a:t>
            </a:r>
            <a:endParaRPr lang="en-US" sz="1600" b="1" dirty="0">
              <a:solidFill>
                <a:schemeClr val="tx2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789136" y="3882231"/>
            <a:ext cx="16002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941536" y="2781789"/>
            <a:ext cx="9352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64936" y="2476989"/>
            <a:ext cx="3733800" cy="102870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41136" y="3636785"/>
            <a:ext cx="3581400" cy="49089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789136" y="5143989"/>
            <a:ext cx="16002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1731737" y="4286739"/>
            <a:ext cx="2362200" cy="154305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407" y="4625561"/>
            <a:ext cx="2933816" cy="2003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89236" y="4256229"/>
            <a:ext cx="3929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ความชัดเจน ครอบคลุม และเป็นระบบของขั้นตอนการปฏิบัติ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917973" y="1474364"/>
            <a:ext cx="3600543" cy="2031325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มุมมองที่กว้างไกล ของการคิดโครงการ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ความชัดเจนในการวิเคราะห์สถาณการณ์ </a:t>
            </a:r>
            <a:r>
              <a:rPr lang="en-US" sz="1400" b="1" dirty="0">
                <a:solidFill>
                  <a:srgbClr val="002060"/>
                </a:solidFill>
              </a:rPr>
              <a:t>“</a:t>
            </a:r>
            <a:r>
              <a:rPr lang="th-TH" sz="1400" b="1" dirty="0">
                <a:solidFill>
                  <a:srgbClr val="002060"/>
                </a:solidFill>
              </a:rPr>
              <a:t>ในอนาคต</a:t>
            </a:r>
            <a:r>
              <a:rPr lang="en-US" sz="1400" b="1" dirty="0">
                <a:solidFill>
                  <a:srgbClr val="002060"/>
                </a:solidFill>
              </a:rPr>
              <a:t>” </a:t>
            </a:r>
            <a:r>
              <a:rPr lang="th-TH" sz="1400" b="1" dirty="0">
                <a:solidFill>
                  <a:srgbClr val="002060"/>
                </a:solidFill>
              </a:rPr>
              <a:t>และความต้องการของผู้มีส่วนได้</a:t>
            </a:r>
            <a:r>
              <a:rPr lang="en-US" sz="1400" b="1" dirty="0">
                <a:solidFill>
                  <a:srgbClr val="002060"/>
                </a:solidFill>
              </a:rPr>
              <a:t>-</a:t>
            </a:r>
            <a:r>
              <a:rPr lang="th-TH" sz="1400" b="1" dirty="0">
                <a:solidFill>
                  <a:srgbClr val="002060"/>
                </a:solidFill>
              </a:rPr>
              <a:t>เสีย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ความ</a:t>
            </a:r>
            <a:r>
              <a:rPr lang="th-TH" sz="1400" b="1" dirty="0" smtClean="0">
                <a:solidFill>
                  <a:srgbClr val="002060"/>
                </a:solidFill>
              </a:rPr>
              <a:t>สอดคล้องที่ลง</a:t>
            </a:r>
            <a:r>
              <a:rPr lang="th-TH" sz="1400" b="1" dirty="0">
                <a:solidFill>
                  <a:srgbClr val="002060"/>
                </a:solidFill>
              </a:rPr>
              <a:t>ตัว</a:t>
            </a:r>
            <a:r>
              <a:rPr lang="th-TH" sz="1400" b="1" dirty="0" smtClean="0">
                <a:solidFill>
                  <a:srgbClr val="002060"/>
                </a:solidFill>
              </a:rPr>
              <a:t>กับแผนฯภาค และ แผนฯชาติ </a:t>
            </a:r>
            <a:endParaRPr lang="en-US" sz="1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ความพยายามในอดีต</a:t>
            </a:r>
            <a:r>
              <a:rPr lang="en-US" sz="1400" b="1" dirty="0">
                <a:solidFill>
                  <a:srgbClr val="002060"/>
                </a:solidFill>
              </a:rPr>
              <a:t> </a:t>
            </a:r>
            <a:r>
              <a:rPr lang="th-TH" sz="1400" b="1" dirty="0">
                <a:solidFill>
                  <a:srgbClr val="002060"/>
                </a:solidFill>
              </a:rPr>
              <a:t>(แต่ไม่เพียงพอ</a:t>
            </a:r>
            <a:r>
              <a:rPr lang="th-TH" sz="1400" b="1" dirty="0" smtClean="0">
                <a:solidFill>
                  <a:srgbClr val="002060"/>
                </a:solidFill>
              </a:rPr>
              <a:t>)</a:t>
            </a:r>
            <a:endParaRPr lang="th-TH" sz="1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คุณประโยน์และความชัดเจนของโจทย์ที่ควรแก้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ความน่าสนใจและน่าเชื่อถือของ </a:t>
            </a:r>
            <a:r>
              <a:rPr lang="th-TH" sz="1400" b="1" dirty="0" smtClean="0">
                <a:solidFill>
                  <a:srgbClr val="002060"/>
                </a:solidFill>
              </a:rPr>
              <a:t>เทคนิค</a:t>
            </a:r>
            <a:r>
              <a:rPr lang="th-TH" sz="1400" b="1" dirty="0">
                <a:solidFill>
                  <a:srgbClr val="002060"/>
                </a:solidFill>
              </a:rPr>
              <a:t> </a:t>
            </a:r>
            <a:r>
              <a:rPr lang="th-TH" sz="1400" b="1" dirty="0" smtClean="0">
                <a:solidFill>
                  <a:srgbClr val="002060"/>
                </a:solidFill>
              </a:rPr>
              <a:t>หลักการที่ใช้</a:t>
            </a:r>
            <a:r>
              <a:rPr lang="en-US" sz="1400" b="1" dirty="0" smtClean="0">
                <a:solidFill>
                  <a:srgbClr val="002060"/>
                </a:solidFill>
              </a:rPr>
              <a:t> </a:t>
            </a:r>
            <a:r>
              <a:rPr lang="th-TH" sz="1400" b="1" dirty="0">
                <a:solidFill>
                  <a:srgbClr val="002060"/>
                </a:solidFill>
              </a:rPr>
              <a:t>ในการแก้</a:t>
            </a:r>
            <a:r>
              <a:rPr lang="th-TH" sz="1400" b="1" dirty="0" smtClean="0">
                <a:solidFill>
                  <a:srgbClr val="002060"/>
                </a:solidFill>
              </a:rPr>
              <a:t>โจทย์ และ การนำปัจจัยแห่งความสำร็จมาใช้</a:t>
            </a:r>
            <a:endParaRPr lang="th-TH" sz="1400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1400" b="1" dirty="0">
                <a:solidFill>
                  <a:srgbClr val="002060"/>
                </a:solidFill>
              </a:rPr>
              <a:t>ความเหมาะสมและคุ้มค่าของ </a:t>
            </a:r>
            <a:r>
              <a:rPr lang="en-US" sz="1400" b="1" dirty="0" smtClean="0">
                <a:solidFill>
                  <a:srgbClr val="002060"/>
                </a:solidFill>
              </a:rPr>
              <a:t>Cost/</a:t>
            </a:r>
            <a:r>
              <a:rPr lang="th-TH" sz="1400" b="1" dirty="0" smtClean="0">
                <a:solidFill>
                  <a:srgbClr val="002060"/>
                </a:solidFill>
              </a:rPr>
              <a:t>งบประมาณ</a:t>
            </a:r>
            <a:r>
              <a:rPr lang="en-US" sz="1400" b="1" dirty="0" smtClean="0">
                <a:solidFill>
                  <a:srgbClr val="002060"/>
                </a:solidFill>
              </a:rPr>
              <a:t> </a:t>
            </a:r>
            <a:r>
              <a:rPr lang="th-TH" sz="1400" b="1" dirty="0">
                <a:solidFill>
                  <a:srgbClr val="002060"/>
                </a:solidFill>
              </a:rPr>
              <a:t>ที่ต้องใช้</a:t>
            </a:r>
          </a:p>
        </p:txBody>
      </p:sp>
    </p:spTree>
    <p:extLst>
      <p:ext uri="{BB962C8B-B14F-4D97-AF65-F5344CB8AC3E}">
        <p14:creationId xmlns:p14="http://schemas.microsoft.com/office/powerpoint/2010/main" val="396777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1" grpId="0" animBg="1"/>
      <p:bldP spid="14" grpId="0" animBg="1"/>
      <p:bldP spid="6" grpId="0"/>
      <p:bldP spid="1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/>
              <a:t>การใช้ </a:t>
            </a:r>
            <a:r>
              <a:rPr lang="en-US" sz="6000" b="1" dirty="0" smtClean="0"/>
              <a:t>“</a:t>
            </a:r>
            <a:r>
              <a:rPr lang="th-TH" sz="6000" b="1" dirty="0" smtClean="0"/>
              <a:t>วลี</a:t>
            </a:r>
            <a:r>
              <a:rPr lang="en-US" sz="6000" b="1" dirty="0" smtClean="0"/>
              <a:t>”</a:t>
            </a:r>
            <a:r>
              <a:rPr lang="th-TH" sz="3600" b="1" dirty="0" smtClean="0"/>
              <a:t/>
            </a:r>
            <a:br>
              <a:rPr lang="th-TH" sz="3600" b="1" dirty="0" smtClean="0"/>
            </a:br>
            <a:r>
              <a:rPr lang="th-TH" sz="3600" b="1" dirty="0" smtClean="0"/>
              <a:t>เป้าประสงค์ </a:t>
            </a:r>
            <a:r>
              <a:rPr lang="en-US" sz="3600" b="1" dirty="0" smtClean="0"/>
              <a:t>(Objective/Mission)---</a:t>
            </a:r>
            <a:r>
              <a:rPr lang="th-TH" sz="3600" b="1" dirty="0" smtClean="0"/>
              <a:t>ความตั้งใจที่แฝงอยู่ในโจทย์</a:t>
            </a:r>
            <a:r>
              <a:rPr lang="th-TH" b="1" dirty="0" smtClean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VS </a:t>
            </a:r>
            <a:br>
              <a:rPr lang="en-US" b="1" dirty="0" smtClean="0"/>
            </a:br>
            <a:r>
              <a:rPr lang="th-TH" b="1" dirty="0" smtClean="0"/>
              <a:t>เป้าหมาย</a:t>
            </a:r>
            <a:r>
              <a:rPr lang="en-US" b="1" dirty="0" smtClean="0"/>
              <a:t> (Goal/Vision)---</a:t>
            </a:r>
            <a:r>
              <a:rPr lang="th-TH" b="1" dirty="0" smtClean="0"/>
              <a:t>ผลลัพท์ที่อยากได้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676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/>
              <a:t>เป้าประสงค์ (</a:t>
            </a:r>
            <a:r>
              <a:rPr lang="en-US" sz="3600" b="1" dirty="0" smtClean="0"/>
              <a:t>Objective</a:t>
            </a:r>
            <a:r>
              <a:rPr lang="th-TH" sz="3600" b="1" dirty="0" smtClean="0"/>
              <a:t>) </a:t>
            </a:r>
            <a:r>
              <a:rPr lang="en-US" sz="3600" b="1" dirty="0" smtClean="0"/>
              <a:t>VS </a:t>
            </a:r>
            <a:r>
              <a:rPr lang="th-TH" sz="3600" b="1" dirty="0" smtClean="0"/>
              <a:t>เป้าหมาย (โจทย์</a:t>
            </a:r>
            <a:r>
              <a:rPr lang="en-US" sz="3600" b="1" dirty="0" smtClean="0"/>
              <a:t>/Goal</a:t>
            </a:r>
            <a:r>
              <a:rPr lang="th-TH" sz="3600" b="1" dirty="0" smtClean="0"/>
              <a:t>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5800" y="1752600"/>
            <a:ext cx="4495800" cy="4525963"/>
          </a:xfrm>
          <a:ln w="381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h-TH" b="1" u="sng" dirty="0" smtClean="0"/>
              <a:t>วลี ที่สะท้อนถึงเป้าหมาย</a:t>
            </a:r>
            <a:r>
              <a:rPr lang="en-US" b="1" u="sng" dirty="0" smtClean="0"/>
              <a:t> (Goal)</a:t>
            </a:r>
            <a:endParaRPr lang="th-TH" b="1" u="sng" dirty="0" smtClean="0"/>
          </a:p>
          <a:p>
            <a:pPr marL="0" indent="0" algn="ctr">
              <a:buNone/>
            </a:pPr>
            <a:r>
              <a:rPr lang="th-TH" b="1" u="sng" dirty="0" smtClean="0"/>
              <a:t>(เริ่มด้วย </a:t>
            </a:r>
            <a:r>
              <a:rPr lang="en-US" b="1" u="sng" dirty="0" smtClean="0"/>
              <a:t>“</a:t>
            </a:r>
            <a:r>
              <a:rPr lang="th-TH" b="1" u="sng" dirty="0" smtClean="0"/>
              <a:t>คำนาม</a:t>
            </a:r>
            <a:r>
              <a:rPr lang="en-US" b="1" u="sng" dirty="0" smtClean="0"/>
              <a:t>”---</a:t>
            </a:r>
            <a:r>
              <a:rPr lang="th-TH" b="1" u="sng" dirty="0" smtClean="0"/>
              <a:t>ผลลัพธ์ที่อยากได้ และ ปิดท้ายด้วย </a:t>
            </a:r>
            <a:r>
              <a:rPr lang="en-US" b="1" u="sng" dirty="0" smtClean="0"/>
              <a:t>“</a:t>
            </a:r>
            <a:r>
              <a:rPr lang="th-TH" b="1" u="sng" dirty="0" smtClean="0"/>
              <a:t>ระดับ</a:t>
            </a:r>
            <a:r>
              <a:rPr lang="en-US" b="1" u="sng" dirty="0" smtClean="0"/>
              <a:t>” </a:t>
            </a:r>
            <a:r>
              <a:rPr lang="th-TH" b="1" u="sng" dirty="0" smtClean="0"/>
              <a:t>ใน </a:t>
            </a:r>
            <a:r>
              <a:rPr lang="en-US" b="1" u="sng" dirty="0" smtClean="0"/>
              <a:t>“</a:t>
            </a:r>
            <a:r>
              <a:rPr lang="th-TH" b="1" u="sng" dirty="0" smtClean="0"/>
              <a:t>เวลา</a:t>
            </a:r>
            <a:r>
              <a:rPr lang="en-US" b="1" u="sng" dirty="0" smtClean="0"/>
              <a:t>”</a:t>
            </a:r>
            <a:r>
              <a:rPr lang="th-TH" b="1" u="sng" dirty="0" smtClean="0"/>
              <a:t>)</a:t>
            </a:r>
            <a:endParaRPr lang="th-TH" b="1" u="sng" dirty="0"/>
          </a:p>
          <a:p>
            <a:r>
              <a:rPr lang="th-TH" dirty="0" smtClean="0"/>
              <a:t>อัตราการเติบโตด้าน</a:t>
            </a:r>
            <a:r>
              <a:rPr lang="en-US" dirty="0" smtClean="0"/>
              <a:t>…</a:t>
            </a:r>
            <a:r>
              <a:rPr lang="th-TH" dirty="0" smtClean="0"/>
              <a:t>มีมากขึ้น</a:t>
            </a:r>
            <a:r>
              <a:rPr lang="en-US" dirty="0" smtClean="0"/>
              <a:t>...%</a:t>
            </a:r>
            <a:r>
              <a:rPr lang="th-TH" dirty="0" smtClean="0"/>
              <a:t>ใน</a:t>
            </a:r>
            <a:r>
              <a:rPr lang="en-US" dirty="0" smtClean="0"/>
              <a:t>…</a:t>
            </a:r>
            <a:r>
              <a:rPr lang="th-TH" dirty="0" smtClean="0"/>
              <a:t>ปี</a:t>
            </a:r>
          </a:p>
          <a:p>
            <a:r>
              <a:rPr lang="th-TH" dirty="0" smtClean="0"/>
              <a:t>อุตสาหกรรม</a:t>
            </a:r>
            <a:r>
              <a:rPr lang="en-US" dirty="0" smtClean="0"/>
              <a:t>…</a:t>
            </a:r>
            <a:r>
              <a:rPr lang="th-TH" dirty="0" smtClean="0"/>
              <a:t>หรือธุรกิจด้าน</a:t>
            </a:r>
            <a:r>
              <a:rPr lang="en-US" dirty="0" smtClean="0"/>
              <a:t>……….</a:t>
            </a:r>
            <a:r>
              <a:rPr lang="th-TH" dirty="0" smtClean="0"/>
              <a:t>โตขึ้น</a:t>
            </a:r>
            <a:r>
              <a:rPr lang="en-US" dirty="0" smtClean="0"/>
              <a:t>….% </a:t>
            </a:r>
            <a:r>
              <a:rPr lang="th-TH" dirty="0" smtClean="0"/>
              <a:t>ใน</a:t>
            </a:r>
            <a:r>
              <a:rPr lang="en-US" dirty="0" smtClean="0"/>
              <a:t>…</a:t>
            </a:r>
            <a:r>
              <a:rPr lang="th-TH" dirty="0" smtClean="0"/>
              <a:t>ปี</a:t>
            </a:r>
            <a:endParaRPr lang="en-US" dirty="0" smtClean="0"/>
          </a:p>
          <a:p>
            <a:r>
              <a:rPr lang="th-TH" dirty="0" smtClean="0"/>
              <a:t>ปัญหาด้าน</a:t>
            </a:r>
            <a:r>
              <a:rPr lang="en-US" dirty="0" smtClean="0"/>
              <a:t>…</a:t>
            </a:r>
            <a:r>
              <a:rPr lang="th-TH" dirty="0" smtClean="0"/>
              <a:t>ลดลง</a:t>
            </a:r>
            <a:r>
              <a:rPr lang="en-US" dirty="0" smtClean="0"/>
              <a:t>…%</a:t>
            </a:r>
            <a:r>
              <a:rPr lang="th-TH" dirty="0" smtClean="0"/>
              <a:t>ใน</a:t>
            </a:r>
            <a:r>
              <a:rPr lang="en-US" dirty="0" smtClean="0"/>
              <a:t>…</a:t>
            </a:r>
            <a:r>
              <a:rPr lang="th-TH" dirty="0" smtClean="0"/>
              <a:t>ปี</a:t>
            </a:r>
          </a:p>
          <a:p>
            <a:r>
              <a:rPr lang="th-TH" dirty="0" smtClean="0"/>
              <a:t>ปัญหาด้าน</a:t>
            </a:r>
            <a:r>
              <a:rPr lang="en-US" dirty="0" smtClean="0"/>
              <a:t>…</a:t>
            </a:r>
            <a:r>
              <a:rPr lang="th-TH" dirty="0" smtClean="0"/>
              <a:t>จะถูกป้องกันได้</a:t>
            </a:r>
            <a:r>
              <a:rPr lang="en-US" dirty="0" smtClean="0"/>
              <a:t>….</a:t>
            </a:r>
            <a:r>
              <a:rPr lang="th-TH" dirty="0" smtClean="0"/>
              <a:t>ใน</a:t>
            </a:r>
            <a:r>
              <a:rPr lang="en-US" dirty="0" smtClean="0"/>
              <a:t>…</a:t>
            </a:r>
            <a:r>
              <a:rPr lang="th-TH" dirty="0" smtClean="0"/>
              <a:t>ปี (ดูได้จาก</a:t>
            </a:r>
            <a:r>
              <a:rPr lang="en-US" dirty="0"/>
              <a:t> </a:t>
            </a:r>
            <a:r>
              <a:rPr lang="th-TH" dirty="0" smtClean="0"/>
              <a:t>การมี</a:t>
            </a:r>
            <a:r>
              <a:rPr lang="en-US" dirty="0" smtClean="0"/>
              <a:t>….</a:t>
            </a:r>
            <a:r>
              <a:rPr lang="th-TH" dirty="0" smtClean="0"/>
              <a:t>ในระดับ</a:t>
            </a:r>
            <a:r>
              <a:rPr lang="en-US" dirty="0" smtClean="0"/>
              <a:t>…</a:t>
            </a:r>
            <a:r>
              <a:rPr lang="th-TH" dirty="0" smtClean="0"/>
              <a:t>)</a:t>
            </a:r>
          </a:p>
          <a:p>
            <a:r>
              <a:rPr lang="en-US" dirty="0" smtClean="0"/>
              <a:t>…</a:t>
            </a:r>
            <a:r>
              <a:rPr lang="th-TH" dirty="0" smtClean="0"/>
              <a:t>จะเสร็จสมบูรณ์ใน</a:t>
            </a:r>
            <a:r>
              <a:rPr lang="en-US" dirty="0" smtClean="0"/>
              <a:t>…</a:t>
            </a:r>
            <a:r>
              <a:rPr lang="th-TH" dirty="0" smtClean="0"/>
              <a:t>ปี (โดยความสมบูรณ์นั้นประกอบด้วย การมี</a:t>
            </a:r>
            <a:r>
              <a:rPr lang="en-US" dirty="0" smtClean="0"/>
              <a:t>….</a:t>
            </a:r>
            <a:r>
              <a:rPr lang="th-TH" dirty="0" smtClean="0"/>
              <a:t>ในระดับ</a:t>
            </a:r>
            <a:r>
              <a:rPr lang="en-US" dirty="0" smtClean="0"/>
              <a:t>… </a:t>
            </a:r>
            <a:r>
              <a:rPr lang="th-TH" dirty="0" smtClean="0"/>
              <a:t>และ </a:t>
            </a:r>
            <a:r>
              <a:rPr lang="en-US" dirty="0" smtClean="0"/>
              <a:t>…</a:t>
            </a:r>
            <a:r>
              <a:rPr lang="th-TH" dirty="0" smtClean="0"/>
              <a:t>จะสามารถทำ</a:t>
            </a:r>
            <a:r>
              <a:rPr lang="en-US" dirty="0" smtClean="0"/>
              <a:t>…</a:t>
            </a:r>
            <a:r>
              <a:rPr lang="th-TH" dirty="0" smtClean="0"/>
              <a:t>ได้ในระดับ</a:t>
            </a:r>
            <a:r>
              <a:rPr lang="en-US" dirty="0" smtClean="0"/>
              <a:t>…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  <a:ln w="381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h-TH" b="1" u="sng" dirty="0" smtClean="0"/>
              <a:t>วลี ที่สะท้อนถึงวัตถุประสงค์ </a:t>
            </a:r>
            <a:r>
              <a:rPr lang="en-US" b="1" u="sng" dirty="0" smtClean="0"/>
              <a:t>(</a:t>
            </a:r>
            <a:r>
              <a:rPr lang="en-US" b="1" u="sng" dirty="0" err="1" smtClean="0"/>
              <a:t>obj</a:t>
            </a:r>
            <a:r>
              <a:rPr lang="en-US" b="1" u="sng" dirty="0" smtClean="0"/>
              <a:t>)</a:t>
            </a:r>
            <a:endParaRPr lang="th-TH" b="1" u="sng" dirty="0" smtClean="0"/>
          </a:p>
          <a:p>
            <a:pPr marL="0" indent="0" algn="ctr">
              <a:buNone/>
            </a:pPr>
            <a:r>
              <a:rPr lang="th-TH" b="1" u="sng" dirty="0" smtClean="0"/>
              <a:t>(เริ่มด้วย </a:t>
            </a:r>
            <a:r>
              <a:rPr lang="en-US" b="1" u="sng" dirty="0" smtClean="0"/>
              <a:t>“</a:t>
            </a:r>
            <a:r>
              <a:rPr lang="th-TH" b="1" u="sng" dirty="0" smtClean="0"/>
              <a:t>เพื่อ</a:t>
            </a:r>
            <a:r>
              <a:rPr lang="en-US" b="1" u="sng" dirty="0" smtClean="0"/>
              <a:t>” </a:t>
            </a:r>
            <a:r>
              <a:rPr lang="th-TH" b="1" u="sng" dirty="0" smtClean="0"/>
              <a:t>เพิ่ม</a:t>
            </a:r>
            <a:r>
              <a:rPr lang="en-US" b="1" u="sng" dirty="0" smtClean="0"/>
              <a:t>, </a:t>
            </a:r>
            <a:r>
              <a:rPr lang="th-TH" b="1" u="sng" dirty="0" smtClean="0"/>
              <a:t>เร่ง</a:t>
            </a:r>
            <a:r>
              <a:rPr lang="en-US" b="1" u="sng" dirty="0" smtClean="0"/>
              <a:t>, </a:t>
            </a:r>
            <a:r>
              <a:rPr lang="th-TH" b="1" u="sng" dirty="0" smtClean="0"/>
              <a:t>ลด</a:t>
            </a:r>
            <a:r>
              <a:rPr lang="en-US" b="1" u="sng" dirty="0" smtClean="0"/>
              <a:t>,</a:t>
            </a:r>
            <a:r>
              <a:rPr lang="th-TH" b="1" u="sng" dirty="0" smtClean="0"/>
              <a:t>ป้องกันและ</a:t>
            </a:r>
            <a:r>
              <a:rPr lang="en-US" b="1" u="sng" dirty="0" smtClean="0"/>
              <a:t>/</a:t>
            </a:r>
            <a:r>
              <a:rPr lang="th-TH" b="1" u="sng" dirty="0" smtClean="0"/>
              <a:t>หรือ วางรากฐาน)</a:t>
            </a:r>
            <a:r>
              <a:rPr lang="en-US" b="1" u="sng" dirty="0" smtClean="0"/>
              <a:t> </a:t>
            </a:r>
            <a:endParaRPr lang="th-TH" b="1" u="sng" dirty="0"/>
          </a:p>
          <a:p>
            <a:r>
              <a:rPr lang="th-TH" dirty="0" smtClean="0"/>
              <a:t>เพื่อเพิ่ม</a:t>
            </a:r>
            <a:r>
              <a:rPr lang="en-US" dirty="0" smtClean="0"/>
              <a:t>……..</a:t>
            </a:r>
            <a:r>
              <a:rPr lang="th-TH" dirty="0" smtClean="0"/>
              <a:t>ให้มากขึ้น</a:t>
            </a:r>
          </a:p>
          <a:p>
            <a:r>
              <a:rPr lang="th-TH" dirty="0" smtClean="0"/>
              <a:t>เพื่อเร่งการเติบโตด้าน</a:t>
            </a:r>
            <a:r>
              <a:rPr lang="en-US" dirty="0" smtClean="0"/>
              <a:t>…….</a:t>
            </a:r>
            <a:r>
              <a:rPr lang="th-TH" dirty="0" smtClean="0"/>
              <a:t>ให้ทันกับการเปลี่ยนแปลงด้าน</a:t>
            </a:r>
            <a:r>
              <a:rPr lang="en-US" dirty="0" smtClean="0"/>
              <a:t>…..</a:t>
            </a:r>
          </a:p>
          <a:p>
            <a:r>
              <a:rPr lang="th-TH" dirty="0" smtClean="0"/>
              <a:t>เพื่อลด</a:t>
            </a:r>
            <a:r>
              <a:rPr lang="en-US" dirty="0" smtClean="0"/>
              <a:t>……</a:t>
            </a:r>
            <a:r>
              <a:rPr lang="th-TH" dirty="0" smtClean="0"/>
              <a:t>ลงมากกว่าที่เคยเป็นมา</a:t>
            </a:r>
          </a:p>
          <a:p>
            <a:r>
              <a:rPr lang="th-TH" dirty="0" smtClean="0"/>
              <a:t>เพื่อป้องกันไม่ให้</a:t>
            </a:r>
            <a:r>
              <a:rPr lang="en-US" dirty="0" smtClean="0"/>
              <a:t>……</a:t>
            </a:r>
            <a:r>
              <a:rPr lang="th-TH" dirty="0" smtClean="0"/>
              <a:t>มามีผลกระทบกับ</a:t>
            </a:r>
            <a:r>
              <a:rPr lang="en-US" dirty="0" smtClean="0"/>
              <a:t>……</a:t>
            </a:r>
            <a:r>
              <a:rPr lang="th-TH" dirty="0" smtClean="0"/>
              <a:t>ในระยะยาว</a:t>
            </a:r>
          </a:p>
          <a:p>
            <a:r>
              <a:rPr lang="th-TH" dirty="0" smtClean="0"/>
              <a:t>เพื่อวางรากฐานในการรองรับการเปลี่ยนแปลงด้าน</a:t>
            </a:r>
            <a:r>
              <a:rPr lang="en-US" dirty="0" smtClean="0"/>
              <a:t>…….</a:t>
            </a:r>
            <a:r>
              <a:rPr lang="th-TH" dirty="0" smtClean="0"/>
              <a:t>และก่อให้เกิดการพัฒนาด้าน</a:t>
            </a:r>
            <a:r>
              <a:rPr lang="en-US" dirty="0" smtClean="0"/>
              <a:t>……</a:t>
            </a:r>
            <a:r>
              <a:rPr lang="th-TH" dirty="0" smtClean="0"/>
              <a:t>ในระยะยาว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44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229600" cy="1143000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th-TH" sz="3600" b="1" dirty="0" smtClean="0"/>
              <a:t>ส่งข้อมูลของโครงการมาที่</a:t>
            </a:r>
            <a:r>
              <a:rPr lang="en-US" sz="3600" b="1" dirty="0" smtClean="0"/>
              <a:t>: </a:t>
            </a:r>
            <a:r>
              <a:rPr lang="en-US" sz="3600" b="1" dirty="0" smtClean="0">
                <a:hlinkClick r:id="rId2"/>
              </a:rPr>
              <a:t>yuttasat1@hotmail.com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th-TH" sz="3600" b="1" dirty="0" smtClean="0"/>
              <a:t>ภายใน </a:t>
            </a:r>
            <a:r>
              <a:rPr lang="en-US" sz="3600" b="1" dirty="0" smtClean="0"/>
              <a:t>19 </a:t>
            </a:r>
            <a:r>
              <a:rPr lang="th-TH" sz="3600" b="1" dirty="0" smtClean="0"/>
              <a:t>พฤษภาคม </a:t>
            </a:r>
            <a:r>
              <a:rPr lang="en-US" sz="3600" b="1" dirty="0" smtClean="0"/>
              <a:t>2559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70725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381000"/>
            <a:ext cx="8229600" cy="1020762"/>
          </a:xfrm>
        </p:spPr>
        <p:txBody>
          <a:bodyPr/>
          <a:lstStyle/>
          <a:p>
            <a:r>
              <a:rPr lang="th-TH" b="1" dirty="0"/>
              <a:t>ขั้นตอนการจัดทำแผนพัฒนาจังหวัดและกลุ่มจังหวัด</a:t>
            </a:r>
            <a:endParaRPr lang="en-US" b="1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5595461"/>
            <a:ext cx="79248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57200" y="2480191"/>
            <a:ext cx="19050" cy="318283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025973" y="572512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มิย </a:t>
            </a:r>
            <a:r>
              <a:rPr lang="en-US" dirty="0" smtClean="0"/>
              <a:t>‘59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773" y="5802868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ม</a:t>
            </a:r>
            <a:r>
              <a:rPr lang="th-TH" dirty="0"/>
              <a:t>ค</a:t>
            </a:r>
            <a:r>
              <a:rPr lang="th-TH" dirty="0" smtClean="0"/>
              <a:t> </a:t>
            </a:r>
            <a:r>
              <a:rPr lang="en-US" dirty="0" smtClean="0"/>
              <a:t>‘59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981200" y="3853279"/>
            <a:ext cx="0" cy="1742182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67973" y="2776061"/>
            <a:ext cx="21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/>
              <a:t>สัมภาษณ์</a:t>
            </a:r>
            <a:r>
              <a:rPr lang="th-TH" sz="1600" dirty="0"/>
              <a:t>ผู้บริหารระดับสูงและผู้มีบทบาทหลักในการตัดสินใจในการขับเคลื่อนแผนแบบบูรณาการในจังหวัดและกลุ่มจังหวัด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329773" y="1556861"/>
            <a:ext cx="1905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เตรียมข้อมูลเพื่อใช้ในการ</a:t>
            </a:r>
            <a:r>
              <a:rPr lang="th-TH" dirty="0" smtClean="0"/>
              <a:t>วิเคราะห์และร</a:t>
            </a:r>
            <a:r>
              <a:rPr lang="th-TH" dirty="0"/>
              <a:t>วางแผนพัฒนาจังหวัด/กลุ่มจังหวัด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324100" y="1848505"/>
            <a:ext cx="304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000" dirty="0"/>
              <a:t>ประชุมเชิงปฏิบัติการ </a:t>
            </a:r>
            <a:r>
              <a:rPr lang="th-TH" sz="2000" dirty="0" smtClean="0"/>
              <a:t>(</a:t>
            </a:r>
            <a:r>
              <a:rPr lang="en-US" sz="2000" dirty="0" smtClean="0"/>
              <a:t>Workshop 1</a:t>
            </a:r>
            <a:r>
              <a:rPr lang="th-TH" sz="2000" dirty="0" smtClean="0"/>
              <a:t>)</a:t>
            </a:r>
            <a:r>
              <a:rPr lang="en-US" sz="2000" dirty="0" smtClean="0"/>
              <a:t> </a:t>
            </a:r>
            <a:r>
              <a:rPr lang="th-TH" sz="2000" dirty="0"/>
              <a:t>เพื่อจัดทำแผนพัฒนาจังหวัด/กลุ่ม</a:t>
            </a:r>
            <a:r>
              <a:rPr lang="th-TH" sz="2000" dirty="0" smtClean="0"/>
              <a:t>จังหวัด </a:t>
            </a:r>
            <a:endParaRPr lang="en-US" sz="20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657600" y="2572524"/>
            <a:ext cx="0" cy="3022937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010150" y="4330213"/>
            <a:ext cx="1" cy="126524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867150" y="3006774"/>
            <a:ext cx="2286001" cy="1323439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th-TH" sz="1600" dirty="0" smtClean="0"/>
              <a:t>ประชุม</a:t>
            </a:r>
            <a:r>
              <a:rPr lang="th-TH" sz="1600" dirty="0"/>
              <a:t>รับฟังความ</a:t>
            </a:r>
            <a:r>
              <a:rPr lang="th-TH" sz="1600" dirty="0" smtClean="0"/>
              <a:t>คิดเห็น</a:t>
            </a:r>
            <a:r>
              <a:rPr lang="th-TH" sz="1600" dirty="0"/>
              <a:t> </a:t>
            </a:r>
            <a:r>
              <a:rPr lang="th-TH" sz="1600" dirty="0" smtClean="0"/>
              <a:t>ครั้ง</a:t>
            </a:r>
            <a:r>
              <a:rPr lang="th-TH" sz="1600" dirty="0"/>
              <a:t>ที่ </a:t>
            </a:r>
            <a:r>
              <a:rPr lang="th-TH" sz="1600" dirty="0" smtClean="0"/>
              <a:t>2 </a:t>
            </a:r>
            <a:r>
              <a:rPr lang="en-US" sz="1600" dirty="0" smtClean="0"/>
              <a:t>(WORKSHOP 2)</a:t>
            </a:r>
            <a:r>
              <a:rPr lang="th-TH" sz="1600" dirty="0" smtClean="0"/>
              <a:t> </a:t>
            </a:r>
            <a:r>
              <a:rPr lang="th-TH" sz="1600" dirty="0"/>
              <a:t>เพื่อให้ได้ข้อคิดเห็นและข้อเสนอแนะและรับฟังความ</a:t>
            </a:r>
            <a:r>
              <a:rPr lang="th-TH" sz="1600" dirty="0" smtClean="0"/>
              <a:t>คิดเห็น เพื่อ</a:t>
            </a:r>
            <a:r>
              <a:rPr lang="th-TH" sz="1600" dirty="0"/>
              <a:t>นำไปสู่การยกร่าง</a:t>
            </a:r>
            <a:r>
              <a:rPr lang="th-TH" sz="1600" dirty="0" smtClean="0"/>
              <a:t>แผนฯ และ </a:t>
            </a:r>
            <a:r>
              <a:rPr lang="th-TH" sz="1600" u="sng" dirty="0" smtClean="0">
                <a:solidFill>
                  <a:srgbClr val="FF0000"/>
                </a:solidFill>
              </a:rPr>
              <a:t>กำหนดโครงการ</a:t>
            </a:r>
            <a:endParaRPr lang="en-US" sz="1600" u="sng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34075" y="1760398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/>
              <a:t>ยกร่างแผน</a:t>
            </a:r>
            <a:r>
              <a:rPr lang="th-TH" dirty="0" smtClean="0"/>
              <a:t>ฯ </a:t>
            </a:r>
            <a:r>
              <a:rPr lang="th-TH" dirty="0"/>
              <a:t>ที่ได้ถูกปรับแก้ และ</a:t>
            </a:r>
            <a:r>
              <a:rPr lang="th-TH" b="1" u="sng" dirty="0">
                <a:solidFill>
                  <a:srgbClr val="FF0000"/>
                </a:solidFill>
              </a:rPr>
              <a:t>เชื่อมโยงให้เข้ากับโครงการที่ได้ถูกกำหนด</a:t>
            </a:r>
            <a:r>
              <a:rPr lang="th-TH" b="1" u="sng" dirty="0" smtClean="0">
                <a:solidFill>
                  <a:srgbClr val="FF0000"/>
                </a:solidFill>
              </a:rPr>
              <a:t>ขึ้น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รับ</a:t>
            </a:r>
            <a:r>
              <a:rPr lang="th-TH" dirty="0"/>
              <a:t>ฟังความ</a:t>
            </a:r>
            <a:r>
              <a:rPr lang="th-TH" dirty="0" smtClean="0"/>
              <a:t>คิดเห็นจาก</a:t>
            </a:r>
            <a:r>
              <a:rPr lang="th-TH" dirty="0"/>
              <a:t>ผู้แทนส่วนราชการ ภาคประชาสังคม และภาคประชาชนเพื่อนำไป</a:t>
            </a:r>
            <a:r>
              <a:rPr lang="th-TH" dirty="0" smtClean="0"/>
              <a:t>ปรับปรุง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6781800" y="3668493"/>
            <a:ext cx="0" cy="192696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Rectangle 1028"/>
          <p:cNvSpPr/>
          <p:nvPr/>
        </p:nvSpPr>
        <p:spPr>
          <a:xfrm>
            <a:off x="7391400" y="3730047"/>
            <a:ext cx="1422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นำเสนอแผนพัฒนาจังหวัด</a:t>
            </a:r>
            <a:r>
              <a:rPr lang="th-TH" dirty="0"/>
              <a:t>และกลุ่ม</a:t>
            </a:r>
            <a:r>
              <a:rPr lang="th-TH" dirty="0" smtClean="0"/>
              <a:t>จังหวัด (ปี </a:t>
            </a:r>
            <a:r>
              <a:rPr lang="en-US" dirty="0" smtClean="0"/>
              <a:t>‘61-’64</a:t>
            </a:r>
            <a:r>
              <a:rPr lang="th-TH" dirty="0" smtClean="0"/>
              <a:t>) ฉบับสมบูรณ์ </a:t>
            </a:r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8372475" y="4840068"/>
            <a:ext cx="0" cy="755393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507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23" grpId="0" animBg="1"/>
      <p:bldP spid="23" grpId="1" animBg="1"/>
      <p:bldP spid="25" grpId="0"/>
      <p:bldP spid="10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b="1" dirty="0"/>
              <a:t>แนวทางการปรับปรุงคุณภาพแผน</a:t>
            </a:r>
            <a:r>
              <a:rPr lang="th-TH" sz="4000" b="1" dirty="0" smtClean="0"/>
              <a:t>ฯ </a:t>
            </a:r>
            <a:r>
              <a:rPr lang="en-US" sz="4000" b="1" dirty="0" smtClean="0"/>
              <a:t>1---</a:t>
            </a:r>
            <a:r>
              <a:rPr lang="th-TH" sz="4000" b="1" dirty="0" smtClean="0"/>
              <a:t>หลักการ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en-US" sz="2800" b="1" dirty="0" smtClean="0"/>
              <a:t>(Good </a:t>
            </a:r>
            <a:r>
              <a:rPr lang="en-US" sz="2800" b="1" dirty="0"/>
              <a:t>Strategy, Positioning, </a:t>
            </a:r>
            <a:r>
              <a:rPr lang="th-TH" sz="2800" b="1" dirty="0"/>
              <a:t>และ </a:t>
            </a:r>
            <a:r>
              <a:rPr lang="en-US" sz="2800" b="1" dirty="0"/>
              <a:t>Simple Rules)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260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2350</TotalTime>
  <Words>5336</Words>
  <Application>Microsoft Office PowerPoint</Application>
  <PresentationFormat>นำเสนอทางหน้าจอ (4:3)</PresentationFormat>
  <Paragraphs>450</Paragraphs>
  <Slides>77</Slides>
  <Notes>4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77</vt:i4>
      </vt:variant>
    </vt:vector>
  </HeadingPairs>
  <TitlesOfParts>
    <vt:vector size="78" baseType="lpstr">
      <vt:lpstr>Office Theme</vt:lpstr>
      <vt:lpstr>งานนำเสนอ PowerPoint</vt:lpstr>
      <vt:lpstr>Agenda (05/02/16)</vt:lpstr>
      <vt:lpstr>วัตถุประสงค์ของการสัมมนา</vt:lpstr>
      <vt:lpstr>Objectives และ Goals ของการสัมมนา</vt:lpstr>
      <vt:lpstr>ข้อเสนอแนะจากการจัดทำแผนฯ ปี ‘57-’60---1</vt:lpstr>
      <vt:lpstr>ข้อเสนอแนะจากการจัดทำแผนฯ ปี ‘57-’60---2</vt:lpstr>
      <vt:lpstr>ข้อเสนอแนะแนวทางการปรับปรุงคุณภาพแผนฯ</vt:lpstr>
      <vt:lpstr>ขั้นตอนการจัดทำแผนพัฒนาจังหวัดและกลุ่มจังหวัด</vt:lpstr>
      <vt:lpstr>แนวทางการปรับปรุงคุณภาพแผนฯ 1---หลักการ (Good Strategy, Positioning, และ Simple Rules)</vt:lpstr>
      <vt:lpstr>Simple Rules, Good Strategy และ การคิดวิเคราะห์</vt:lpstr>
      <vt:lpstr>แผนฯ 20 ปี แผนฯชาติ แผนฯภาค แผนฯ กจว---Supply Analysis</vt:lpstr>
      <vt:lpstr>สรุปในภาพรวมของแผนฯ และ นโยบาย---แผน 20 ปี แผนฯ 12, Thailand 4.0</vt:lpstr>
      <vt:lpstr>แผนพัฒนาเศรษฐกิจและสังคมแห่งชาติ ฉบับที่ 12 (พ.ศ.2560 – 2564)</vt:lpstr>
      <vt:lpstr>แผนพัฒนาเศรษฐกิจและสังคมแห่งชาติ ฉบับที่ 12 (พ.ศ.2560 – 2564)</vt:lpstr>
      <vt:lpstr>ยุทธศาสตร์การพัฒนาภาค เมือง และพื้นที่เศรษฐกิจ</vt:lpstr>
      <vt:lpstr>สรุปในภาพรวมของแผนฯ และ นโยบาย แผน 20 ปี แผนฯ 12, Thailand 4.0 และ แผนฯภาคกลาง</vt:lpstr>
      <vt:lpstr>แต่ ความเชื่อมโยงของแผนฯทั้งหมด (แผนฯ 20ปี แผนฯ 12 แผนฯภาค และ Thailand 4.0) สามารถทำให้สมบูรณ์ขึ้น ได้ด้วยหลัก Value Chain (ต้นทาง กลางทาง และ ปลายทาง)</vt:lpstr>
      <vt:lpstr>หลัก Value Chain ของ นายกรัฐมนตรี</vt:lpstr>
      <vt:lpstr>การที่จะเชื่อมโยงหลัก Value Chain  และ แผนฯในทุกระดับ ให้เข้ากันได้อย่างสมบูรณ์  เราจำเป็นต้องหาข้อมูลเพิ่มเติมเกี่ยวกับปลายทาง (Analysis of the Demand Side)</vt:lpstr>
      <vt:lpstr>Global Demand Analysis---1*</vt:lpstr>
      <vt:lpstr>Global Demand Analysis---2*</vt:lpstr>
      <vt:lpstr>Global Demand Analysis---3*</vt:lpstr>
      <vt:lpstr>Global Demand Analysis---4*</vt:lpstr>
      <vt:lpstr>Global Demand Analysis---5*</vt:lpstr>
      <vt:lpstr>Transnational Logistics Route (เส้นทางการขนส่งข้ามประเทศ)</vt:lpstr>
      <vt:lpstr>Transnational Logistics Route---1*</vt:lpstr>
      <vt:lpstr>Transnational Logistics Route---2*</vt:lpstr>
      <vt:lpstr>สรุปความเชื่อมโยงระหว่าง แผน 20 ปี, แผนฯ 12, Thailand 4.0, แผนฯภาค, Value Chain และ Global Demand </vt:lpstr>
      <vt:lpstr>งานนำเสนอ PowerPoint</vt:lpstr>
      <vt:lpstr>ในเมื่อนโยบายเป็นเช่นนี้ กจว ภาคกลางตอนบน 1  ควรวาง Position อย่างไร?</vt:lpstr>
      <vt:lpstr>ดังนั้น เพื่อให้เป็นไปตามครรลองของแผนยุทธศาสตร์ชาติฉบับ 12, แผนฯ 20 ปี, Thailand 4.0, แผนฯพัฒนาภาคกลาง, สถานการณ์ของโลก, Demand Analysis, และ สภาพภูมิศาสตร์และศักยภาพของ กจว </vt:lpstr>
      <vt:lpstr>งานนำเสนอ PowerPoint</vt:lpstr>
      <vt:lpstr>งานนำเสนอ PowerPoint</vt:lpstr>
      <vt:lpstr>งานนำเสนอ PowerPoint</vt:lpstr>
      <vt:lpstr>ภาพของความเชื่อมโยงทั้งหมด บอกอะไรเรา? (อธิบายในเชิงร้อยแก้ว)-1</vt:lpstr>
      <vt:lpstr>ภาพของความเชื่อมโยงทั้งหมด บอกอะไรเรา? (อธิบายในเชิงร้อยแก้ว)-2</vt:lpstr>
      <vt:lpstr>ภาพของความเชื่อมโยงทั้งหมด บอกอะไรเรา? (อธิบายในเชิงร้อยแก้ว)-3</vt:lpstr>
      <vt:lpstr>ภาพของความเชื่อมโยงทั้งหมด บอกอะไรเรา? (อธิบายในเชิงร้อยแก้ว)-3</vt:lpstr>
      <vt:lpstr>แผนยุทธศาสตร์จังหวัดพระนครศรีอยุธยา ปี ‘61-’64 (1st Draft)</vt:lpstr>
      <vt:lpstr>Positioning ของ จังหวัดพระนครศรีอยุธยา (Positioning คือ คุณลักษณะที่บ่งบอกถึงความเป็นเอกลักษณ์และมีคุณค่าต่อประเทศ/สาธารณชน ของ จังหวัด)</vt:lpstr>
      <vt:lpstr>วิสัยทัศน์ เดิม VS ใหม่ (เสนอ)</vt:lpstr>
      <vt:lpstr>ความสำเร็จในการไปสู่ วิสัยทัศน์ สามารถวัดได้จาก</vt:lpstr>
      <vt:lpstr>ความสำเร็จในการไปสู่ วิสัยทัศน์ สามารถวัดได้จาก</vt:lpstr>
      <vt:lpstr>ความสำเร็จในการไปสู่ วิสัยทัศน์ สามารถวัดได้จาก</vt:lpstr>
      <vt:lpstr>ในอดีตที่ผ่านมา จว พระนครศรีอยุธยา ทำอะไรได้ดี/ไม่ดี </vt:lpstr>
      <vt:lpstr>ข้อมูลที่บ่งบอกว่า จว มีปัญหาน้อย VS มาก</vt:lpstr>
      <vt:lpstr>ข้อมูลที่บ่งบอกว่า จว มีปัญหาน้อย (กว่าที่อื่น)</vt:lpstr>
      <vt:lpstr>ข้อมูลบ่งบอกว่า จว มีปัญหาน้อย (กว่าที่อื่น)</vt:lpstr>
      <vt:lpstr>ข้อมูลนี้บอกว่าอะไร? จว พระนครศรีอยุธยา มีสิ่งที่ “ดีกว่า จว อื่นๆ” ซึ่งดูได้จาก:</vt:lpstr>
      <vt:lpstr>ข้อมูลที่บ่งบอกว่า จว มีปัญหามาก (กว่าที่อื่น)</vt:lpstr>
      <vt:lpstr>ข้อมูลบ่งบอกว่า จว มีปัญหามาก (กว่าที่อื่น)</vt:lpstr>
      <vt:lpstr>ข้อมูลนี้บอกว่าอะไร? จว พระนครศรีอยุธยา มีสิ่งที่ “ด้อยกว่า จว อื่นๆ” ซึ่งดูได้จาก:</vt:lpstr>
      <vt:lpstr>ข้อมูลทั้งหมดบ่งชี้ถึงอะไร?</vt:lpstr>
      <vt:lpstr>ข้อมูลทั้งหมดบ่งชี้ว่าอะไร? (What is the story?)</vt:lpstr>
      <vt:lpstr>ข้อมูลทั้งหมดบ่งชี้ว่าอะไร? (What is the story?)</vt:lpstr>
      <vt:lpstr>จากผลการวิเคราะห์  ภาพของการกำหนดแผนยุทธศาสตร์จึงเป็น…..</vt:lpstr>
      <vt:lpstr>ภาพของแผนยุทธศาสตร์จึงเป็น….. (1)</vt:lpstr>
      <vt:lpstr>ภาพของแผนยุทธศาสตร์จึงเป็น….. (2)</vt:lpstr>
      <vt:lpstr>ภาพรวมทั้งหมด</vt:lpstr>
      <vt:lpstr>รายละเอียดของแผนยุทธศาสตร์ จว พระนครศรีอยุธยา</vt:lpstr>
      <vt:lpstr>งานนำเสนอ PowerPoint</vt:lpstr>
      <vt:lpstr>รายละเอียดของแผนยุทธศาสตร์ จว พระนครศรีอยุธยา--2</vt:lpstr>
      <vt:lpstr>ยุทธศาสตร์ 1: พัฒนาคุณภาพแหล่งท่องเที่ยวและการบริการ สู่มาตรฐานสากล</vt:lpstr>
      <vt:lpstr>งานนำเสนอ PowerPoint</vt:lpstr>
      <vt:lpstr>งานนำเสนอ PowerPoint</vt:lpstr>
      <vt:lpstr>งานนำเสนอ PowerPoint</vt:lpstr>
      <vt:lpstr>ผังเมืองของเรา เอื้อต่อการเพิ่มโรงงานอุตสาหกรรมหรือไม่? ถ้าใช่ เราจะเพิ่มที่ใด?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หลักการเขียนโครงการ ด้วย “การคิดเชิงกลยุทธ์”</vt:lpstr>
      <vt:lpstr>แนวทางการเขียนโครงการ  (คุณภาพของ Content ในแบบฟอร์ม ดูได้จาก…)</vt:lpstr>
      <vt:lpstr>การใช้ “วลี” เป้าประสงค์ (Objective/Mission)---ความตั้งใจที่แฝงอยู่ในโจทย์  VS  เป้าหมาย (Goal/Vision)---ผลลัพท์ที่อยากได้</vt:lpstr>
      <vt:lpstr>เป้าประสงค์ (Objective) VS เป้าหมาย (โจทย์/Goal)</vt:lpstr>
      <vt:lpstr>ส่งข้อมูลของโครงการมาที่: yuttasat1@hotmail.com ภายใน 19 พฤษภาคม 2559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Somsak</cp:lastModifiedBy>
  <cp:revision>172</cp:revision>
  <cp:lastPrinted>2016-04-30T20:28:28Z</cp:lastPrinted>
  <dcterms:created xsi:type="dcterms:W3CDTF">2016-04-20T22:39:34Z</dcterms:created>
  <dcterms:modified xsi:type="dcterms:W3CDTF">2016-05-16T02:58:31Z</dcterms:modified>
</cp:coreProperties>
</file>